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4" d="100"/>
          <a:sy n="74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0A994-07EB-452C-A0B3-751BC05961E1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3EE2-7188-4387-A8FF-38580B0CDF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73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2DA1B-4026-4FE3-950D-40084DFC0494}" type="slidenum">
              <a:rPr lang="ja-JP" altLang="nl-NL" smtClean="0"/>
              <a:pPr/>
              <a:t>1</a:t>
            </a:fld>
            <a:endParaRPr lang="nl-NL" altLang="ja-JP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2274D-B920-454C-9B61-29155745178E}" type="slidenum">
              <a:rPr lang="ja-JP" altLang="nl-NL" smtClean="0"/>
              <a:pPr/>
              <a:t>10</a:t>
            </a:fld>
            <a:endParaRPr lang="nl-NL" altLang="ja-JP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5188E-EA74-41DD-9DFB-DC4D5205C9F9}" type="slidenum">
              <a:rPr lang="ja-JP" altLang="nl-NL" smtClean="0"/>
              <a:pPr/>
              <a:t>11</a:t>
            </a:fld>
            <a:endParaRPr lang="nl-NL" altLang="ja-JP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F495B-A11A-4ED4-9C71-180AAFF2193B}" type="slidenum">
              <a:rPr lang="ja-JP" altLang="nl-NL" smtClean="0"/>
              <a:pPr/>
              <a:t>12</a:t>
            </a:fld>
            <a:endParaRPr lang="nl-NL" altLang="ja-JP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900C9-6B7B-4AC9-9532-6EB9CA385888}" type="slidenum">
              <a:rPr lang="ja-JP" altLang="nl-NL" smtClean="0"/>
              <a:pPr/>
              <a:t>13</a:t>
            </a:fld>
            <a:endParaRPr lang="nl-NL" altLang="ja-JP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4EF9E-E90A-4327-A70E-F66ACF27D317}" type="slidenum">
              <a:rPr lang="ja-JP" altLang="nl-NL" smtClean="0"/>
              <a:pPr/>
              <a:t>14</a:t>
            </a:fld>
            <a:endParaRPr lang="nl-NL" altLang="ja-JP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C0F3A-3733-4578-B9F9-1294874AA1FA}" type="slidenum">
              <a:rPr lang="ja-JP" altLang="nl-NL" smtClean="0"/>
              <a:pPr/>
              <a:t>15</a:t>
            </a:fld>
            <a:endParaRPr lang="nl-NL" altLang="ja-JP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04003-5050-467C-A3EE-6159B86F5D5C}" type="slidenum">
              <a:rPr lang="ja-JP" altLang="nl-NL" smtClean="0"/>
              <a:pPr/>
              <a:t>16</a:t>
            </a:fld>
            <a:endParaRPr lang="nl-NL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E65F8-B9C3-408D-94AB-72716303E29E}" type="slidenum">
              <a:rPr lang="ja-JP" altLang="nl-NL" smtClean="0"/>
              <a:pPr/>
              <a:t>17</a:t>
            </a:fld>
            <a:endParaRPr lang="nl-NL" altLang="ja-JP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5D0-9324-4EEA-8C46-4FE2486B2246}" type="slidenum">
              <a:rPr lang="ja-JP" altLang="nl-NL" smtClean="0"/>
              <a:pPr/>
              <a:t>18</a:t>
            </a:fld>
            <a:endParaRPr lang="nl-NL" altLang="ja-JP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A6B5-C6DE-43ED-B1A7-958FA578118D}" type="slidenum">
              <a:rPr lang="ja-JP" altLang="nl-NL" smtClean="0"/>
              <a:pPr/>
              <a:t>19</a:t>
            </a:fld>
            <a:endParaRPr lang="nl-NL" altLang="ja-JP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886F0-93DD-4B73-BA2C-EFEEFA547BE1}" type="slidenum">
              <a:rPr lang="ja-JP" altLang="nl-NL" smtClean="0"/>
              <a:pPr/>
              <a:t>2</a:t>
            </a:fld>
            <a:endParaRPr lang="nl-NL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98184-7B50-48A0-8E48-FEC6DE942F3A}" type="slidenum">
              <a:rPr lang="ja-JP" altLang="nl-NL" smtClean="0"/>
              <a:pPr/>
              <a:t>20</a:t>
            </a:fld>
            <a:endParaRPr lang="nl-NL" altLang="ja-JP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DB6B5-8701-4CC4-94DE-0D536166200C}" type="slidenum">
              <a:rPr lang="ja-JP" altLang="nl-NL" smtClean="0"/>
              <a:pPr/>
              <a:t>21</a:t>
            </a:fld>
            <a:endParaRPr lang="nl-NL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ABB86-237A-4284-A18D-85BC2BD3B158}" type="slidenum">
              <a:rPr lang="ja-JP" altLang="nl-NL" smtClean="0"/>
              <a:pPr/>
              <a:t>3</a:t>
            </a:fld>
            <a:endParaRPr lang="nl-NL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E3AA6-C70C-4346-9E2D-CA53F985A6B2}" type="slidenum">
              <a:rPr lang="ja-JP" altLang="nl-NL" smtClean="0"/>
              <a:pPr/>
              <a:t>4</a:t>
            </a:fld>
            <a:endParaRPr lang="nl-NL" altLang="ja-JP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E8AC-C35F-4539-B4B7-3B5C12E9870E}" type="slidenum">
              <a:rPr lang="ja-JP" altLang="nl-NL" smtClean="0"/>
              <a:pPr/>
              <a:t>5</a:t>
            </a:fld>
            <a:endParaRPr lang="nl-NL" altLang="ja-JP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5A25F-4EC0-4642-BC07-121551515487}" type="slidenum">
              <a:rPr lang="ja-JP" altLang="nl-NL" smtClean="0"/>
              <a:pPr/>
              <a:t>6</a:t>
            </a:fld>
            <a:endParaRPr lang="nl-NL" altLang="ja-JP" smtClean="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62ACA-E076-4F02-81DC-0C8C8B0B887C}" type="slidenum">
              <a:rPr lang="ja-JP" altLang="nl-NL" smtClean="0"/>
              <a:pPr/>
              <a:t>7</a:t>
            </a:fld>
            <a:endParaRPr lang="nl-NL" altLang="ja-JP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B52BB-688D-4605-BA9D-0FCB3341AB41}" type="slidenum">
              <a:rPr lang="ja-JP" altLang="nl-NL" smtClean="0"/>
              <a:pPr/>
              <a:t>8</a:t>
            </a:fld>
            <a:endParaRPr lang="nl-NL" altLang="ja-JP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D8341-70F7-4336-9BA4-846615F85729}" type="slidenum">
              <a:rPr lang="ja-JP" altLang="nl-NL" smtClean="0"/>
              <a:pPr/>
              <a:t>9</a:t>
            </a:fld>
            <a:endParaRPr lang="nl-NL" altLang="ja-JP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28E6-094E-48EB-B72E-97BF1F60CEAB}" type="slidenum">
              <a:rPr lang="ja-JP" altLang="nl-NL"/>
              <a:pPr>
                <a:defRPr/>
              </a:pPr>
              <a:t>‹#›</a:t>
            </a:fld>
            <a:endParaRPr lang="nl-NL" altLang="ja-JP"/>
          </a:p>
        </p:txBody>
      </p:sp>
    </p:spTree>
  </p:cSld>
  <p:clrMapOvr>
    <a:masterClrMapping/>
  </p:clrMapOvr>
  <p:transition advClick="0" advTm="2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2F1B-9BDB-428A-AD6A-30A3312A83FB}" type="slidenum">
              <a:rPr lang="ja-JP" altLang="nl-NL"/>
              <a:pPr>
                <a:defRPr/>
              </a:pPr>
              <a:t>‹#›</a:t>
            </a:fld>
            <a:endParaRPr lang="nl-NL" altLang="ja-JP"/>
          </a:p>
        </p:txBody>
      </p:sp>
    </p:spTree>
  </p:cSld>
  <p:clrMapOvr>
    <a:masterClrMapping/>
  </p:clrMapOvr>
  <p:transition advClick="0" advTm="2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49B7-CECB-445F-918C-2E950150880C}" type="datetimeFigureOut">
              <a:rPr kumimoji="1" lang="ja-JP" altLang="en-US" smtClean="0"/>
              <a:pPr/>
              <a:t>2012/12/6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8969-70BB-46CB-8588-9CB1EA5623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2500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file:///\\Kt-xen\&#20849;&#26377;\&#25991;&#26360;&#20445;&#23384;&#12501;&#12457;&#12523;&#12480;\&#21942;&#26989;&#12473;&#12461;&#12515;&#12531;\&#26976;&#26412;\11_CD&#65398;&#65408;&#65435;&#65400;&#65438;\4_&#65420;&#65439;&#65434;&#65406;&#65438;&#65437;&#65411;&#65392;&#65404;&#65390;&#65437;\010_&#65420;&#65435;&#65392;&#65411;&#65384;&#65437;&#65400;&#65438;&#65433;&#65392;&#65420;&#24335;&#65408;&#65437;&#65400;&#33995;&#12398;&#35036;&#20462;_2012.ppt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www.multimetall.jp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hyperlink" Target="http://www.multimetall.jp/" TargetMode="External"/><Relationship Id="rId5" Type="http://schemas.openxmlformats.org/officeDocument/2006/relationships/image" Target="../media/image45.png"/><Relationship Id="rId10" Type="http://schemas.openxmlformats.org/officeDocument/2006/relationships/hyperlink" Target="mailto:info@multimetall.jp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file:///\\Kt-xen\&#20849;&#26377;\&#25991;&#26360;&#20445;&#23384;&#12501;&#12457;&#12523;&#12480;\&#21942;&#26989;&#12473;&#12461;&#12515;&#12531;\&#26976;&#26412;\12_&#65420;&#65439;&#65434;&#65406;&#65438;&#65437;&#65411;&#65392;&#65404;&#65390;&#65437;\&#26085;&#26412;&#35486;&#29256;\&#23436;&#25104;\010_&#65420;&#65435;&#65392;&#65411;&#65384;&#65437;&#65400;&#65438;&#65433;&#65392;&#65420;&#24335;&#65408;&#65437;&#65400;&#33995;&#12398;&#35036;&#20462;.ppt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9A021-C4C0-4DDA-A69A-962076878149}" type="slidenum">
              <a:rPr lang="ja-JP" altLang="nl-NL" smtClean="0"/>
              <a:pPr/>
              <a:t>1</a:t>
            </a:fld>
            <a:endParaRPr lang="nl-NL" altLang="ja-JP" smtClean="0"/>
          </a:p>
        </p:txBody>
      </p:sp>
      <p:pic>
        <p:nvPicPr>
          <p:cNvPr id="2051" name="Picture 29" descr="TK 145 126-2621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2317">
            <a:off x="4052449" y="1381595"/>
            <a:ext cx="3687763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endParaRPr lang="nl-NL" altLang="ja-JP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539750" y="1196975"/>
            <a:ext cx="388778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ﾌﾛｰﾃｨﾝｸﾞ･ﾙｰﾌ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式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ﾀﾝｸ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生じた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2 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ヵ所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の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亀裂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部分から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油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が流出しています。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この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ﾀﾝｸ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は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可燃性の高い灯油で満たされている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為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、 火花がまったく発生しない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補修方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法を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取る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選択する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ja-JP" altLang="en-GB" dirty="0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が必要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とされます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ﾌﾛｰﾃｨﾝｸﾞ･ﾙｰﾌ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ja-JP" altLang="en-GB" dirty="0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必要な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補修方法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は、</a:t>
            </a:r>
            <a:br>
              <a:rPr lang="ja-JP" altLang="en-GB" dirty="0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ｵﾗﾝﾀﾞ・ﾛｯﾃﾙﾀﾞﾑ</a:t>
            </a:r>
            <a:endParaRPr lang="en-US" altLang="ja-JP" dirty="0" smtClean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ある石油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企業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ｸﾞﾙｰﾌﾟ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で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　　　　　　　　　　冬季に実施されています。</a:t>
            </a:r>
            <a:endParaRPr lang="en-GB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284663" y="4149725"/>
            <a:ext cx="719137" cy="720725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5416770" y="2785482"/>
            <a:ext cx="719138" cy="720725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2057" name="Picture 31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815D94-1E6F-4A0F-B3A3-478E3DFF5A90}" type="slidenum">
              <a:rPr lang="ja-JP" altLang="nl-NL" smtClean="0"/>
              <a:pPr/>
              <a:t>10</a:t>
            </a:fld>
            <a:endParaRPr lang="nl-NL" altLang="ja-JP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ﾒﾀﾙ 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ｽﾁｰﾙｾﾗﾐｯｸ</a:t>
            </a:r>
            <a:endParaRPr lang="nl-NL" altLang="ja-JP" sz="2400" dirty="0" smtClean="0">
              <a:solidFill>
                <a:srgbClr val="00206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1268" name="Picture 9" descr="3222 R lek dich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876300"/>
            <a:ext cx="4392613" cy="3294063"/>
          </a:xfrm>
          <a:noFill/>
        </p:spPr>
      </p:pic>
      <p:pic>
        <p:nvPicPr>
          <p:cNvPr id="11269" name="Picture 13" descr="3229 L lek dich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6913" y="2798763"/>
            <a:ext cx="3413125" cy="3244850"/>
          </a:xfrm>
          <a:noFill/>
        </p:spPr>
      </p:pic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468313" y="1041400"/>
            <a:ext cx="37449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補修</a:t>
            </a:r>
            <a:r>
              <a:rPr lang="ja-JP" altLang="nl-BE" dirty="0">
                <a:solidFill>
                  <a:srgbClr val="000099"/>
                </a:solidFill>
                <a:ea typeface="ＭＳ Ｐゴシック" charset="-128"/>
              </a:rPr>
              <a:t>部分ともう一箇所の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油</a:t>
            </a:r>
            <a:r>
              <a:rPr lang="ja-JP" altLang="nl-BE" dirty="0">
                <a:solidFill>
                  <a:srgbClr val="000099"/>
                </a:solidFill>
                <a:ea typeface="ＭＳ Ｐゴシック" charset="-128"/>
              </a:rPr>
              <a:t>漏れ部は、</a:t>
            </a:r>
          </a:p>
          <a:p>
            <a:pPr eaLnBrk="1" hangingPunct="1">
              <a:spcBef>
                <a:spcPct val="50000"/>
              </a:spcBef>
            </a:pPr>
            <a:endParaRPr lang="nl-BE" altLang="ja-JP" dirty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endParaRPr lang="nl-BE" altLang="ja-JP" dirty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nl-BE" dirty="0">
                <a:solidFill>
                  <a:srgbClr val="000099"/>
                </a:solidFill>
                <a:ea typeface="ＭＳ Ｐゴシック" charset="-128"/>
              </a:rPr>
              <a:t>で塞がれました。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5975350" y="5367338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en-US" sz="1200" dirty="0" smtClean="0">
                <a:ea typeface="ＭＳ Ｐゴシック" charset="-128"/>
              </a:rPr>
              <a:t>ﾃﾞｰﾀ ｼｰﾄ</a:t>
            </a:r>
            <a:endParaRPr lang="nl-NL" altLang="ja-JP" sz="1200" dirty="0">
              <a:ea typeface="ＭＳ Ｐゴシック" charset="-128"/>
            </a:endParaRPr>
          </a:p>
        </p:txBody>
      </p:sp>
      <p:sp>
        <p:nvSpPr>
          <p:cNvPr id="85012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64275" y="4797425"/>
            <a:ext cx="576263" cy="576263"/>
          </a:xfrm>
          <a:prstGeom prst="actionButtonDocumen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539750" y="1563688"/>
            <a:ext cx="3625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-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ﾒﾀﾙ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ｽﾁｰﾙｾﾗﾐｯｸ</a:t>
            </a:r>
            <a:r>
              <a:rPr lang="ja-JP" altLang="nl-BE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/>
            </a:r>
            <a:br>
              <a:rPr lang="ja-JP" altLang="nl-BE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</a:br>
            <a:r>
              <a:rPr lang="ja-JP" altLang="nl-BE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＋硬化剤 </a:t>
            </a:r>
            <a:r>
              <a:rPr lang="nl-BE" altLang="ja-JP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(</a:t>
            </a:r>
            <a:r>
              <a:rPr lang="ja-JP" altLang="nl-BE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赤</a:t>
            </a:r>
            <a:r>
              <a:rPr lang="nl-BE" altLang="ja-JP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)</a:t>
            </a:r>
            <a:endParaRPr lang="nl-NL" altLang="ja-JP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ＭＳ Ｐゴシック" charset="-128"/>
            </a:endParaRPr>
          </a:p>
        </p:txBody>
      </p:sp>
      <p:pic>
        <p:nvPicPr>
          <p:cNvPr id="11274" name="Picture 23" descr="MM-Logo col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6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21 -1.11111E-6 C 0.01424 0.0662 0.07552 0.31296 0.00017 0.51644 " pathEditMode="relative" rAng="0" ptsTypes="ff">
                                      <p:cBhvr>
                                        <p:cTn id="13" dur="20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1" grpId="0"/>
      <p:bldP spid="85012" grpId="0" animBg="1"/>
      <p:bldP spid="850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19F82A-F602-4898-B250-07255D5536A3}" type="slidenum">
              <a:rPr lang="ja-JP" altLang="nl-NL" smtClean="0"/>
              <a:pPr/>
              <a:t>11</a:t>
            </a:fld>
            <a:endParaRPr lang="nl-NL" altLang="ja-JP" smtClean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技術</a:t>
            </a:r>
            <a:r>
              <a:rPr lang="ja-JP" altLang="en-US" sz="2200" dirty="0" smtClean="0">
                <a:solidFill>
                  <a:srgbClr val="000099"/>
                </a:solidFill>
                <a:ea typeface="ＭＳ Ｐゴシック" charset="-128"/>
              </a:rPr>
              <a:t>ﾃﾞｰﾀｼｰﾄ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：</a:t>
            </a:r>
            <a:r>
              <a:rPr lang="nl-BE" sz="2200" dirty="0" smtClean="0">
                <a:solidFill>
                  <a:srgbClr val="002060"/>
                </a:solidFill>
              </a:rPr>
              <a:t> </a:t>
            </a:r>
            <a:r>
              <a:rPr 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ﾒﾀﾙ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ｽﾁｰﾙｾﾗﾐｯｸ</a:t>
            </a:r>
            <a:endParaRPr lang="nl-NL" altLang="ja-JP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12294" name="Picture 10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donald08\Pictures\図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304">
            <a:off x="6474007" y="1447781"/>
            <a:ext cx="2288406" cy="32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nald08\Pictures\図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937">
            <a:off x="5129053" y="1951250"/>
            <a:ext cx="2523382" cy="35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nald08\Pictures\図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854">
            <a:off x="3202431" y="1964868"/>
            <a:ext cx="287655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onald08\Pictures\図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275">
            <a:off x="827088" y="1605349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ED31C6-4DF2-4345-AD7F-6B204DB7B4E6}" type="slidenum">
              <a:rPr lang="ja-JP" altLang="nl-NL" smtClean="0"/>
              <a:pPr/>
              <a:t>12</a:t>
            </a:fld>
            <a:endParaRPr lang="nl-NL" altLang="ja-JP" smtClean="0"/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de-DE" sz="22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pic>
        <p:nvPicPr>
          <p:cNvPr id="13316" name="Picture 9" descr="3230masker 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9188" y="3297238"/>
            <a:ext cx="2974658" cy="2768918"/>
          </a:xfrm>
          <a:noFill/>
        </p:spPr>
      </p:pic>
      <p:sp>
        <p:nvSpPr>
          <p:cNvPr id="1331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en-GB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en-GB" altLang="ja-JP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pic>
        <p:nvPicPr>
          <p:cNvPr id="13318" name="Picture 11" descr="132-3226_I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1116000"/>
            <a:ext cx="4149090" cy="3111818"/>
          </a:xfrm>
          <a:noFill/>
        </p:spPr>
      </p:pic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357188" y="1125538"/>
            <a:ext cx="35290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dirty="0">
                <a:solidFill>
                  <a:srgbClr val="002060"/>
                </a:solidFill>
                <a:ea typeface="ＭＳ Ｐゴシック" charset="-128"/>
              </a:rPr>
              <a:t>可使</a:t>
            </a:r>
            <a:r>
              <a:rPr lang="ja-JP" altLang="en-US" dirty="0" smtClean="0">
                <a:solidFill>
                  <a:srgbClr val="002060"/>
                </a:solidFill>
                <a:ea typeface="ＭＳ Ｐゴシック" charset="-128"/>
              </a:rPr>
              <a:t>時間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内</a:t>
            </a:r>
            <a:r>
              <a:rPr lang="ja-JP" altLang="en-US" dirty="0" smtClean="0">
                <a:solidFill>
                  <a:srgbClr val="002060"/>
                </a:solidFill>
                <a:ea typeface="ＭＳ Ｐゴシック" charset="-128"/>
              </a:rPr>
              <a:t>に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、</a:t>
            </a:r>
            <a:r>
              <a:rPr lang="ja-JP" altLang="en-GB" dirty="0">
                <a:solidFill>
                  <a:srgbClr val="002060"/>
                </a:solidFill>
                <a:ea typeface="ＭＳ Ｐゴシック" charset="-128"/>
              </a:rPr>
              <a:t>液体が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硬化</a:t>
            </a:r>
            <a:r>
              <a:rPr lang="ja-JP" altLang="en-US" dirty="0" smtClean="0">
                <a:solidFill>
                  <a:srgbClr val="002060"/>
                </a:solidFill>
                <a:ea typeface="ＭＳ Ｐゴシック" charset="-128"/>
              </a:rPr>
              <a:t>途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中の</a:t>
            </a:r>
            <a:r>
              <a:rPr lang="nl-B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ﾒﾀﾙ 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ｽﾁｰﾙｾﾗﾐｯｸ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に</a:t>
            </a:r>
            <a:r>
              <a:rPr lang="ja-JP" altLang="en-US" dirty="0" smtClean="0">
                <a:solidFill>
                  <a:srgbClr val="002060"/>
                </a:solidFill>
                <a:ea typeface="ＭＳ Ｐゴシック" charset="-128"/>
              </a:rPr>
              <a:t>漏れ道を作って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いない</a:t>
            </a:r>
            <a:r>
              <a:rPr lang="ja-JP" altLang="en-GB" dirty="0">
                <a:solidFill>
                  <a:srgbClr val="002060"/>
                </a:solidFill>
                <a:ea typeface="ＭＳ Ｐゴシック" charset="-128"/>
              </a:rPr>
              <a:t>かを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確認します</a:t>
            </a:r>
            <a:r>
              <a:rPr lang="ja-JP" altLang="en-GB" dirty="0">
                <a:solidFill>
                  <a:srgbClr val="002060"/>
                </a:solidFill>
                <a:ea typeface="ＭＳ Ｐゴシック" charset="-128"/>
              </a:rPr>
              <a:t>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GB" dirty="0">
                <a:solidFill>
                  <a:srgbClr val="002060"/>
                </a:solidFill>
                <a:ea typeface="ＭＳ Ｐゴシック" charset="-128"/>
              </a:rPr>
              <a:t>その後</a:t>
            </a:r>
            <a:r>
              <a:rPr lang="ja-JP" altLang="en-US" dirty="0">
                <a:solidFill>
                  <a:srgbClr val="002060"/>
                </a:solidFill>
                <a:ea typeface="ＭＳ Ｐゴシック" charset="-128"/>
              </a:rPr>
              <a:t>に補修</a:t>
            </a:r>
            <a:r>
              <a:rPr lang="ja-JP" altLang="en-GB" dirty="0">
                <a:solidFill>
                  <a:srgbClr val="002060"/>
                </a:solidFill>
                <a:ea typeface="ＭＳ Ｐゴシック" charset="-128"/>
              </a:rPr>
              <a:t>部分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に</a:t>
            </a:r>
            <a:r>
              <a:rPr lang="ja-JP" altLang="en-US" dirty="0" smtClean="0">
                <a:solidFill>
                  <a:srgbClr val="002060"/>
                </a:solidFill>
                <a:ea typeface="ＭＳ Ｐゴシック" charset="-128"/>
              </a:rPr>
              <a:t>ﾏｽｷﾝｸﾞﾃｰﾌﾟ</a:t>
            </a:r>
            <a:r>
              <a:rPr lang="ja-JP" altLang="en-GB" dirty="0" smtClean="0">
                <a:solidFill>
                  <a:srgbClr val="002060"/>
                </a:solidFill>
                <a:ea typeface="ＭＳ Ｐゴシック" charset="-128"/>
              </a:rPr>
              <a:t>を</a:t>
            </a:r>
            <a:r>
              <a:rPr lang="ja-JP" altLang="en-GB" dirty="0">
                <a:solidFill>
                  <a:srgbClr val="002060"/>
                </a:solidFill>
                <a:ea typeface="ＭＳ Ｐゴシック" charset="-128"/>
              </a:rPr>
              <a:t>貼ります。</a:t>
            </a:r>
          </a:p>
        </p:txBody>
      </p:sp>
      <p:pic>
        <p:nvPicPr>
          <p:cNvPr id="13320" name="Picture 16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8D0C1-3FA4-4E56-AB81-CD0505D96D88}" type="slidenum">
              <a:rPr lang="ja-JP" altLang="nl-NL" smtClean="0"/>
              <a:pPr/>
              <a:t>13</a:t>
            </a:fld>
            <a:endParaRPr lang="nl-NL" altLang="ja-JP" smtClean="0"/>
          </a:p>
        </p:txBody>
      </p:sp>
      <p:sp>
        <p:nvSpPr>
          <p:cNvPr id="14339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ｴﾗｽﾄﾏｰ</a:t>
            </a:r>
            <a:r>
              <a:rPr lang="ja-JP" altLang="nl-B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 </a:t>
            </a:r>
            <a:r>
              <a:rPr lang="nl-BE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95 </a:t>
            </a:r>
            <a:endParaRPr lang="nl-NL" altLang="ja-JP" sz="2400" dirty="0" smtClean="0">
              <a:solidFill>
                <a:srgbClr val="00206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4340" name="Picture 12" descr="3233patch 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7188" y="3500438"/>
            <a:ext cx="3240087" cy="2757487"/>
          </a:xfrm>
          <a:noFill/>
        </p:spPr>
      </p:pic>
      <p:pic>
        <p:nvPicPr>
          <p:cNvPr id="14341" name="Picture 11" descr="3232 patch 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923925"/>
            <a:ext cx="3241675" cy="2508250"/>
          </a:xfrm>
          <a:noFill/>
        </p:spPr>
      </p:pic>
      <p:sp>
        <p:nvSpPr>
          <p:cNvPr id="1434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611188" y="998538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nl-BE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ｴﾗｽﾄﾏｰ</a:t>
            </a:r>
            <a:r>
              <a:rPr lang="ja-JP" altLang="nl-B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nl-BE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95 </a:t>
            </a:r>
            <a:r>
              <a:rPr lang="ja-JP" altLang="nl-BE" dirty="0">
                <a:solidFill>
                  <a:srgbClr val="000099"/>
                </a:solidFill>
                <a:ea typeface="ＭＳ Ｐゴシック" charset="-128"/>
              </a:rPr>
              <a:t>を塗布し、最後の手順と</a:t>
            </a:r>
            <a:r>
              <a:rPr lang="ja-JP" altLang="nl-BE" dirty="0" smtClean="0">
                <a:solidFill>
                  <a:srgbClr val="000099"/>
                </a:solidFill>
                <a:ea typeface="ＭＳ Ｐゴシック" charset="-128"/>
              </a:rPr>
              <a:t>して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ﾏｽｷﾝｸﾞﾃｰﾌﾟ</a:t>
            </a:r>
            <a:r>
              <a:rPr lang="ja-JP" altLang="nl-BE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nl-BE" dirty="0">
                <a:solidFill>
                  <a:srgbClr val="000099"/>
                </a:solidFill>
                <a:ea typeface="ＭＳ Ｐゴシック" charset="-128"/>
              </a:rPr>
              <a:t>剥がします。</a:t>
            </a:r>
            <a:endParaRPr lang="nl-NL" altLang="ja-JP" dirty="0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14344" name="Picture 14" descr="3235eindresultaa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0075" y="1992313"/>
            <a:ext cx="4752975" cy="3467100"/>
          </a:xfrm>
          <a:noFill/>
        </p:spPr>
      </p:pic>
      <p:pic>
        <p:nvPicPr>
          <p:cNvPr id="14345" name="Picture 17" descr="MM-Logo col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188EAE-BC9C-4233-9A7B-97440D7048A4}" type="slidenum">
              <a:rPr lang="ja-JP" altLang="nl-NL" smtClean="0"/>
              <a:pPr/>
              <a:t>14</a:t>
            </a:fld>
            <a:endParaRPr lang="nl-NL" altLang="ja-JP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endParaRPr lang="nl-NL" altLang="ja-JP" sz="24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468313" y="1104900"/>
            <a:ext cx="8207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 eaLnBrk="1" hangingPunct="1">
              <a:spcBef>
                <a:spcPct val="50000"/>
              </a:spcBef>
              <a:defRPr/>
            </a:pPr>
            <a:r>
              <a:rPr lang="ja-JP" altLang="en-US" sz="1600" b="1" dirty="0">
                <a:solidFill>
                  <a:srgbClr val="002060"/>
                </a:solidFill>
                <a:ea typeface="ＭＳ Ｐゴシック" charset="-128"/>
              </a:rPr>
              <a:t>＊</a:t>
            </a:r>
            <a:r>
              <a:rPr lang="ja-JP" altLang="en-GB" sz="1600" b="1" dirty="0">
                <a:solidFill>
                  <a:srgbClr val="002060"/>
                </a:solidFill>
                <a:ea typeface="ＭＳ Ｐゴシック" charset="-128"/>
              </a:rPr>
              <a:t>本</a:t>
            </a:r>
            <a:r>
              <a:rPr lang="ja-JP" altLang="en-US" sz="1600" b="1" dirty="0">
                <a:solidFill>
                  <a:srgbClr val="002060"/>
                </a:solidFill>
                <a:ea typeface="ＭＳ Ｐゴシック" charset="-128"/>
              </a:rPr>
              <a:t>補修</a:t>
            </a:r>
            <a:r>
              <a:rPr lang="ja-JP" altLang="en-GB" sz="1600" b="1" dirty="0">
                <a:solidFill>
                  <a:srgbClr val="002060"/>
                </a:solidFill>
                <a:ea typeface="ＭＳ Ｐゴシック" charset="-128"/>
              </a:rPr>
              <a:t>方法のメリット</a:t>
            </a:r>
          </a:p>
          <a:p>
            <a:pPr marL="266700" indent="-2667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ﾀﾝｸ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から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液体を抜き取る</a:t>
            </a:r>
            <a:r>
              <a:rPr lang="ja-JP" altLang="en-US" sz="1600" dirty="0">
                <a:solidFill>
                  <a:srgbClr val="000099"/>
                </a:solidFill>
                <a:ea typeface="ＭＳ Ｐゴシック" charset="-128"/>
              </a:rPr>
              <a:t>事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が不要</a:t>
            </a:r>
          </a:p>
          <a:p>
            <a:pPr marL="266700" indent="-2667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ja-JP" altLang="en-US" sz="1600" dirty="0">
                <a:solidFill>
                  <a:srgbClr val="000099"/>
                </a:solidFill>
                <a:ea typeface="ＭＳ Ｐゴシック" charset="-128"/>
              </a:rPr>
              <a:t>補修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時間が極めて短い</a:t>
            </a:r>
          </a:p>
          <a:p>
            <a:pPr marL="266700" indent="-2667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特殊工具の使用が不要</a:t>
            </a:r>
          </a:p>
          <a:p>
            <a:pPr marL="266700" indent="-2667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ja-JP" sz="1600" dirty="0">
                <a:solidFill>
                  <a:srgbClr val="000099"/>
                </a:solidFill>
                <a:ea typeface="ＭＳ Ｐゴシック" charset="-128"/>
              </a:rPr>
              <a:t>5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℃の低温に</a:t>
            </a:r>
            <a:r>
              <a:rPr lang="ja-JP" altLang="en-US" sz="1600" dirty="0">
                <a:solidFill>
                  <a:srgbClr val="000099"/>
                </a:solidFill>
                <a:ea typeface="ＭＳ Ｐゴシック" charset="-128"/>
              </a:rPr>
              <a:t>於いて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も</a:t>
            </a:r>
            <a:r>
              <a:rPr lang="ja-JP" altLang="en-US" sz="1600" dirty="0">
                <a:solidFill>
                  <a:srgbClr val="000099"/>
                </a:solidFill>
                <a:ea typeface="ＭＳ Ｐゴシック" charset="-128"/>
              </a:rPr>
              <a:t>補修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可能</a:t>
            </a:r>
          </a:p>
          <a:p>
            <a:pPr marL="266700" indent="-2667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試験・検査済みの製品である </a:t>
            </a:r>
            <a:r>
              <a:rPr lang="en-US" altLang="ja-JP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en-US" altLang="ja-JP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ﾒﾀﾙ </a:t>
            </a:r>
            <a:r>
              <a:rPr lang="en-US" altLang="ja-JP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oL</a:t>
            </a:r>
            <a:r>
              <a:rPr lang="en-US" altLang="ja-JP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ｽﾁｰﾙｾﾗﾐｯｸ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は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、油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や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ｸﾞﾘｰｽ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が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付着した表面または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燃料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が漏れ出る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表面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への適用</a:t>
            </a:r>
            <a:r>
              <a:rPr lang="ja-JP" altLang="en-US" sz="1600" dirty="0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技術的信頼性がある</a:t>
            </a:r>
            <a:endParaRPr lang="en-GB" sz="1600" dirty="0">
              <a:solidFill>
                <a:srgbClr val="000099"/>
              </a:solidFill>
            </a:endParaRPr>
          </a:p>
          <a:p>
            <a:pPr marL="266700" indent="-2667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強くて柔軟な製品である </a:t>
            </a:r>
            <a:r>
              <a:rPr lang="en-GB" altLang="ja-JP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en-US" altLang="ja-JP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ｴﾗｽﾄﾏｰ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ja-JP" altLang="en-GB" sz="1600" dirty="0">
                <a:solidFill>
                  <a:srgbClr val="000099"/>
                </a:solidFill>
                <a:ea typeface="ＭＳ Ｐゴシック" charset="-128"/>
              </a:rPr>
              <a:t>より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ﾌﾛｰﾃｨﾝｸﾞ・ﾙｰﾌ</a:t>
            </a:r>
            <a:r>
              <a:rPr lang="ja-JP" altLang="en-GB" sz="1600" dirty="0" smtClean="0">
                <a:solidFill>
                  <a:srgbClr val="000099"/>
                </a:solidFill>
                <a:ea typeface="ＭＳ Ｐゴシック" charset="-128"/>
              </a:rPr>
              <a:t>の</a:t>
            </a:r>
            <a:r>
              <a:rPr lang="ja-JP" alt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湾曲する波状運動に適応する</a:t>
            </a:r>
          </a:p>
        </p:txBody>
      </p:sp>
      <p:pic>
        <p:nvPicPr>
          <p:cNvPr id="15365" name="Picture 18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468313" y="4741863"/>
            <a:ext cx="82073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GB" sz="1400" i="1" dirty="0">
                <a:solidFill>
                  <a:srgbClr val="C00000"/>
                </a:solidFill>
                <a:ea typeface="ＭＳ Ｐゴシック" charset="-128"/>
              </a:rPr>
              <a:t>注記</a:t>
            </a:r>
            <a:r>
              <a:rPr lang="ja-JP" altLang="en-GB" sz="1400" i="1" dirty="0">
                <a:solidFill>
                  <a:srgbClr val="000099"/>
                </a:solidFill>
                <a:ea typeface="ＭＳ Ｐゴシック" charset="-128"/>
              </a:rPr>
              <a:t>：</a:t>
            </a:r>
            <a:r>
              <a:rPr lang="en-GB" sz="1400" i="1" dirty="0">
                <a:solidFill>
                  <a:srgbClr val="000099"/>
                </a:solidFill>
              </a:rPr>
              <a:t> </a:t>
            </a:r>
            <a:br>
              <a:rPr lang="en-GB" sz="1400" i="1" dirty="0">
                <a:solidFill>
                  <a:srgbClr val="000099"/>
                </a:solidFill>
              </a:rPr>
            </a:b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修理が成功した後、本例の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石油</a:t>
            </a:r>
            <a:r>
              <a:rPr lang="ja-JP" altLang="en-US" sz="1400" dirty="0" smtClean="0">
                <a:solidFill>
                  <a:srgbClr val="000099"/>
                </a:solidFill>
                <a:ea typeface="ＭＳ Ｐゴシック" charset="-128"/>
              </a:rPr>
              <a:t>ｸﾞﾙｰﾌﾟ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企業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では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自社</a:t>
            </a:r>
            <a:r>
              <a:rPr lang="ja-JP" altLang="en-US" sz="1400" dirty="0" smtClean="0">
                <a:solidFill>
                  <a:srgbClr val="000099"/>
                </a:solidFill>
                <a:ea typeface="ＭＳ Ｐゴシック" charset="-128"/>
              </a:rPr>
              <a:t>ﾈｯﾄﾜｰｸ </a:t>
            </a:r>
            <a:r>
              <a:rPr lang="en-US" altLang="ja-JP" sz="1400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sz="1400" dirty="0" smtClean="0">
                <a:solidFill>
                  <a:srgbClr val="000099"/>
                </a:solidFill>
                <a:ea typeface="ＭＳ Ｐゴシック" charset="-128"/>
              </a:rPr>
              <a:t>ｲﾝﾄﾗﾈｯﾄ</a:t>
            </a:r>
            <a:r>
              <a:rPr lang="en-US" altLang="ja-JP" sz="1400" dirty="0" smtClean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sz="14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上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で本</a:t>
            </a:r>
            <a:r>
              <a:rPr lang="ja-JP" altLang="en-US" sz="1400" dirty="0">
                <a:solidFill>
                  <a:srgbClr val="000099"/>
                </a:solidFill>
                <a:ea typeface="ＭＳ Ｐゴシック" charset="-128"/>
              </a:rPr>
              <a:t>補修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方法を推奨しています。　</a:t>
            </a:r>
            <a:r>
              <a:rPr lang="ja-JP" altLang="de-DE" sz="1400" i="1" dirty="0">
                <a:solidFill>
                  <a:srgbClr val="000099"/>
                </a:solidFill>
                <a:ea typeface="ＭＳ Ｐゴシック" charset="-128"/>
              </a:rPr>
              <a:t>　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en-GB" altLang="ja-JP" sz="1400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ja-JP" sz="1400" dirty="0" smtClean="0">
                <a:solidFill>
                  <a:srgbClr val="000099"/>
                </a:solidFill>
                <a:ea typeface="ＭＳ Ｐゴシック" charset="-128"/>
              </a:rPr>
              <a:t>–</a:t>
            </a:r>
            <a:r>
              <a:rPr lang="ja-JP" altLang="en-US" sz="1400" dirty="0" smtClean="0">
                <a:solidFill>
                  <a:srgbClr val="000099"/>
                </a:solidFill>
                <a:ea typeface="ＭＳ Ｐゴシック" charset="-128"/>
              </a:rPr>
              <a:t>ｴﾗｽﾄﾏｰ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使用する前には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r>
              <a:rPr lang="ja-JP" altLang="en-US" sz="1400" dirty="0" smtClean="0">
                <a:solidFill>
                  <a:srgbClr val="000099"/>
                </a:solidFill>
                <a:ea typeface="ＭＳ Ｐゴシック" charset="-128"/>
              </a:rPr>
              <a:t>ﾀﾝｸ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内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の液体に対する耐性があるかを確認する</a:t>
            </a:r>
            <a:r>
              <a:rPr lang="ja-JP" altLang="en-US" sz="1400" dirty="0">
                <a:solidFill>
                  <a:srgbClr val="000099"/>
                </a:solidFill>
                <a:ea typeface="ＭＳ Ｐゴシック" charset="-128"/>
              </a:rPr>
              <a:t>事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が必要です。 </a:t>
            </a:r>
            <a:endParaRPr lang="en-US" altLang="ja-JP" sz="1400" dirty="0" smtClean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ja-JP" sz="14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 </a:t>
            </a:r>
            <a:r>
              <a:rPr lang="en-US" altLang="ja-JP" sz="1400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–</a:t>
            </a:r>
            <a:r>
              <a:rPr lang="ja-JP" altLang="en-US" sz="1400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ｴﾗｽﾄﾏｰ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が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使用できない場合でも、代替製品を使用できる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可能性</a:t>
            </a:r>
            <a:r>
              <a:rPr lang="ja-JP" altLang="en-US" sz="1400" dirty="0" smtClean="0">
                <a:solidFill>
                  <a:srgbClr val="000099"/>
                </a:solidFill>
                <a:ea typeface="ＭＳ Ｐゴシック" charset="-128"/>
              </a:rPr>
              <a:t>も</a:t>
            </a:r>
            <a:r>
              <a:rPr lang="ja-JP" altLang="en-GB" sz="1400" dirty="0" smtClean="0">
                <a:solidFill>
                  <a:srgbClr val="000099"/>
                </a:solidFill>
                <a:ea typeface="ＭＳ Ｐゴシック" charset="-128"/>
              </a:rPr>
              <a:t>あります</a:t>
            </a:r>
            <a:r>
              <a:rPr lang="ja-JP" altLang="en-GB" sz="1400" dirty="0">
                <a:solidFill>
                  <a:srgbClr val="000099"/>
                </a:solidFill>
                <a:ea typeface="ＭＳ Ｐゴシック" charset="-128"/>
              </a:rPr>
              <a:t>。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A154C6-E82F-46AB-9923-92F929E2790D}" type="slidenum">
              <a:rPr lang="ja-JP" altLang="nl-NL" smtClean="0"/>
              <a:pPr/>
              <a:t>15</a:t>
            </a:fld>
            <a:endParaRPr lang="nl-NL" altLang="ja-JP" smtClean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ﾒﾀﾙ</a:t>
            </a: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ｽﾁｰﾙｾﾗﾐｯｸ</a:t>
            </a:r>
            <a:endParaRPr lang="nl-NL" altLang="ja-JP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6389" name="Picture 7" descr="3280 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5213" y="765175"/>
            <a:ext cx="7129462" cy="5421313"/>
          </a:xfrm>
          <a:noFill/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7210425" y="6170613"/>
            <a:ext cx="1152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en-US" sz="1200" dirty="0" smtClean="0">
                <a:ea typeface="ＭＳ Ｐゴシック" charset="-128"/>
              </a:rPr>
              <a:t>ﾃﾞｰﾀ ｼｰﾄ</a:t>
            </a:r>
            <a:endParaRPr lang="nl-NL" altLang="ja-JP" sz="1200" dirty="0">
              <a:ea typeface="ＭＳ Ｐゴシック" charset="-128"/>
            </a:endParaRPr>
          </a:p>
        </p:txBody>
      </p:sp>
      <p:sp>
        <p:nvSpPr>
          <p:cNvPr id="9729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97763" y="5600700"/>
            <a:ext cx="576262" cy="576263"/>
          </a:xfrm>
          <a:prstGeom prst="actionButtonDocumen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16392" name="Picture 11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  <p:bldP spid="972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FE5B5-A4A1-4F19-9ADC-0B52D9AC90B7}" type="slidenum">
              <a:rPr lang="ja-JP" altLang="nl-NL" smtClean="0"/>
              <a:pPr/>
              <a:t>16</a:t>
            </a:fld>
            <a:endParaRPr lang="nl-NL" altLang="ja-JP" smtClean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技術</a:t>
            </a:r>
            <a:r>
              <a:rPr lang="ja-JP" altLang="en-US" sz="2200" dirty="0" smtClean="0">
                <a:solidFill>
                  <a:srgbClr val="000099"/>
                </a:solidFill>
                <a:ea typeface="ＭＳ Ｐゴシック" charset="-128"/>
              </a:rPr>
              <a:t>ﾃﾞｰﾀｼｰﾄ</a:t>
            </a: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：</a:t>
            </a:r>
            <a:r>
              <a:rPr 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ﾒﾀﾙ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ｽﾁｰﾙｾﾗﾐｯｸ</a:t>
            </a:r>
            <a:r>
              <a:rPr lang="en-US" altLang="ja-JP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altLang="ja-JP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</a:br>
            <a:endParaRPr lang="nl-NL" altLang="ja-JP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17414" name="Picture 10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donald08\Pictures\図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047054"/>
            <a:ext cx="2306389" cy="32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nald08\Pictures\図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418">
            <a:off x="5258590" y="1963512"/>
            <a:ext cx="2647990" cy="37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nald08\Pictures\図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87655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onald08\Pictures\図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69">
            <a:off x="816173" y="1244215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DB16AF-1EBE-4129-91A7-346E3850AAA0}" type="slidenum">
              <a:rPr lang="ja-JP" altLang="nl-NL" smtClean="0"/>
              <a:pPr/>
              <a:t>17</a:t>
            </a:fld>
            <a:endParaRPr lang="nl-NL" altLang="ja-JP" smtClean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ｴﾗｽﾄﾏｰ </a:t>
            </a:r>
            <a:r>
              <a:rPr 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95</a:t>
            </a:r>
            <a:endParaRPr lang="nl-NL" altLang="ja-JP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8437" name="Picture 7" descr="3275elastomer 9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719138"/>
            <a:ext cx="7158037" cy="5443537"/>
          </a:xfrm>
          <a:noFill/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7267575" y="6170613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en-US" sz="1200" dirty="0" smtClean="0">
                <a:ea typeface="ＭＳ Ｐゴシック" charset="-128"/>
              </a:rPr>
              <a:t>ﾃﾞｰﾀ ｼｰﾄ</a:t>
            </a:r>
            <a:endParaRPr lang="nl-NL" altLang="ja-JP" sz="1200" dirty="0">
              <a:ea typeface="ＭＳ Ｐゴシック" charset="-128"/>
            </a:endParaRPr>
          </a:p>
        </p:txBody>
      </p:sp>
      <p:sp>
        <p:nvSpPr>
          <p:cNvPr id="99337" name="AutoShape 9">
            <a:hlinkClick r:id="rId4" action="ppaction://hlinkpres?slideindex=18&amp;slidetitle=技術ﾃﾞｰﾀｼｰﾄ： MM-ｴﾗｽﾄﾏｰ  " highlightClick="1"/>
          </p:cNvPr>
          <p:cNvSpPr>
            <a:spLocks noChangeArrowheads="1"/>
          </p:cNvSpPr>
          <p:nvPr/>
        </p:nvSpPr>
        <p:spPr bwMode="auto">
          <a:xfrm>
            <a:off x="7554913" y="5600700"/>
            <a:ext cx="576262" cy="576263"/>
          </a:xfrm>
          <a:prstGeom prst="actionButtonDocumen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CCCC00"/>
            </a:extrusionClr>
            <a:contourClr>
              <a:srgbClr val="CCCC00"/>
            </a:contourClr>
          </a:sp3d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18440" name="Picture 10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/>
      <p:bldP spid="993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077EC-946F-46DA-AA0D-E3A6D6923BD5}" type="slidenum">
              <a:rPr lang="ja-JP" altLang="nl-NL" smtClean="0"/>
              <a:pPr/>
              <a:t>18</a:t>
            </a:fld>
            <a:endParaRPr lang="nl-NL" altLang="ja-JP" smtClean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技術</a:t>
            </a:r>
            <a:r>
              <a:rPr lang="ja-JP" altLang="en-US" sz="2200" dirty="0" smtClean="0">
                <a:solidFill>
                  <a:srgbClr val="000099"/>
                </a:solidFill>
                <a:ea typeface="ＭＳ Ｐゴシック" charset="-128"/>
              </a:rPr>
              <a:t>ﾃﾞｰﾀｼｰﾄ</a:t>
            </a: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：</a:t>
            </a:r>
            <a:r>
              <a:rPr lang="nl-BE" sz="2200" dirty="0" smtClean="0">
                <a:solidFill>
                  <a:srgbClr val="000099"/>
                </a:solidFill>
              </a:rPr>
              <a:t> </a:t>
            </a:r>
            <a:r>
              <a:rPr 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ｴﾗｽﾄﾏｰ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ja-JP" alt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nl-NL" altLang="ja-JP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19462" name="Picture 10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onald08\Pictures\図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415">
            <a:off x="5965269" y="1324620"/>
            <a:ext cx="2658238" cy="37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nald08\Pictures\図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12800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nald08\Pictures\図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032">
            <a:off x="1054876" y="1275505"/>
            <a:ext cx="287020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21B55-A377-41AD-BBF6-657ADAA82228}" type="slidenum">
              <a:rPr lang="ja-JP" altLang="nl-NL" smtClean="0"/>
              <a:pPr/>
              <a:t>19</a:t>
            </a:fld>
            <a:endParaRPr lang="nl-NL" altLang="ja-JP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マルチメタル社製 ポリマーメタル</a:t>
            </a:r>
            <a:r>
              <a:rPr lang="en-US" altLang="ja-JP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>®</a:t>
            </a:r>
            <a: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/>
            </a:r>
            <a:b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</a:br>
            <a:endParaRPr lang="de-DE" altLang="ja-JP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6625"/>
            <a:ext cx="4835525" cy="2347913"/>
          </a:xfrm>
        </p:spPr>
        <p:txBody>
          <a:bodyPr>
            <a:normAutofit fontScale="92500" lnSpcReduction="10000"/>
          </a:bodyPr>
          <a:lstStyle/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ﾄﾞｲﾂ ﾏﾙﾁﾒﾀﾙ社では、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金属及び合金補修用の“ﾎﾟﾘﾏｰﾒﾀﾙ”による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補修・接合技術に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30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数年間を投資しています。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機械設備</a:t>
            </a:r>
            <a:r>
              <a:rPr lang="ja-JP" altLang="en-US" sz="1800" dirty="0">
                <a:solidFill>
                  <a:srgbClr val="000099"/>
                </a:solidFill>
                <a:ea typeface="ＭＳ Ｐゴシック" charset="-128"/>
              </a:rPr>
              <a:t>や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工場建造物に於いては、機能上、特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に重要な構成部が、応力割れや亀裂、腐食、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ｷｬﾋﾞﾃｰｼｮﾝ、化学的または熱などによる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厳しい負荷応力にしばしば曝されています。</a:t>
            </a:r>
            <a:endParaRPr lang="de-DE" sz="1800" dirty="0" smtClean="0">
              <a:solidFill>
                <a:srgbClr val="000099"/>
              </a:solidFill>
            </a:endParaRPr>
          </a:p>
        </p:txBody>
      </p:sp>
      <p:pic>
        <p:nvPicPr>
          <p:cNvPr id="20485" name="Picture 4" descr="firmen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20763"/>
            <a:ext cx="3184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50850" y="3436938"/>
            <a:ext cx="81359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ﾎﾟﾘﾏｰﾒﾀﾙで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処理した構成部分は、上記の各種応力から予防的に保護する事が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可</a:t>
            </a:r>
            <a:endParaRPr lang="en-US" altLang="ja-JP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能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です。さらに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、ﾏﾙﾁﾒﾀﾙ社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の低温補修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技術は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、製品の取り扱いが容易であり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endParaRPr lang="en-US" altLang="ja-JP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破損部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の耐久性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に於いて優れた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補修が可能となります。</a:t>
            </a:r>
            <a:endParaRPr lang="ja-JP" altLang="de-DE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3082925" y="5761038"/>
            <a:ext cx="29781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324475" algn="r"/>
              </a:tabLst>
            </a:pPr>
            <a: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  <a:t>MultiMetall</a:t>
            </a:r>
            <a:b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</a:b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theMetalExistenceCompany™</a:t>
            </a:r>
            <a:r>
              <a:rPr lang="de-DE" altLang="ja-JP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20493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170113" y="5013325"/>
            <a:ext cx="4802187" cy="542925"/>
            <a:chOff x="1298" y="3158"/>
            <a:chExt cx="3025" cy="342"/>
          </a:xfrm>
        </p:grpSpPr>
        <p:pic>
          <p:nvPicPr>
            <p:cNvPr id="15" name="Picture 15" descr="micro_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micro_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 descr="micro_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micro_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9" descr="micro_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0" descr="micro_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1" descr="micro_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82751D-4EBE-4559-9992-94D2051919A1}" type="slidenum">
              <a:rPr lang="ja-JP" altLang="nl-NL" smtClean="0"/>
              <a:pPr/>
              <a:t>2</a:t>
            </a:fld>
            <a:endParaRPr lang="nl-NL" altLang="ja-JP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ja-JP" altLang="en-GB" sz="22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482600" y="1057275"/>
            <a:ext cx="31686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過去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にｴﾎﾟｷｼ系補修剤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ﾍﾟｰｽﾄ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使用して厚さ </a:t>
            </a:r>
            <a:r>
              <a:rPr lang="en-US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6mm 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の鋼板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がﾌﾛｰﾃｨﾝｸﾞ･ﾙｰﾌ亀裂部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に張り付けられていましたが、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ﾌﾛｰﾃｨﾝｸﾞ･ﾙｰﾌの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柔軟性が極めて高い為に、硬い鋼板で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はﾌﾛｰﾃｨﾝｸﾞ･ﾙｰﾌの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動きに対応できません。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数ヵ月後には再び漏れ始め、鋼板が完全に剥離する恐れがありました。</a:t>
            </a:r>
            <a:endParaRPr lang="ja-JP" altLang="de-DE" dirty="0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3077" name="Picture 13" descr="tankdak TK145 116-1670_I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912" y="1196752"/>
            <a:ext cx="2906078" cy="4243388"/>
          </a:xfrm>
          <a:noFill/>
        </p:spPr>
      </p:pic>
      <p:pic>
        <p:nvPicPr>
          <p:cNvPr id="3078" name="Picture 25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tankdak TK 145 lek 2 116-1671_IM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40425" y="3573463"/>
            <a:ext cx="2665413" cy="2592387"/>
          </a:xfr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68819-2864-4614-A863-9E2C2700C0C4}" type="slidenum">
              <a:rPr lang="ja-JP" altLang="nl-NL" smtClean="0"/>
              <a:pPr/>
              <a:t>20</a:t>
            </a:fld>
            <a:endParaRPr lang="nl-NL" altLang="ja-JP" smtClean="0"/>
          </a:p>
        </p:txBody>
      </p:sp>
      <p:pic>
        <p:nvPicPr>
          <p:cNvPr id="2058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4430">
            <a:off x="436563" y="2813050"/>
            <a:ext cx="435133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“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マルチメタル</a:t>
            </a:r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”＆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インターネット</a:t>
            </a:r>
            <a:endParaRPr lang="de-DE" sz="2200" dirty="0" smtClean="0">
              <a:solidFill>
                <a:srgbClr val="002060"/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どうぞマルチメタルのホームページ 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de-DE" altLang="ja-JP" sz="1800" b="1" u="sng" dirty="0" smtClean="0">
                <a:solidFill>
                  <a:srgbClr val="000099"/>
                </a:solidFill>
                <a:ea typeface="ＭＳ Ｐゴシック" charset="-128"/>
              </a:rPr>
              <a:t>www.polymermetal.com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をご覧下さい。各種製品についての詳細な情報及び利用方法が掲載されています。</a:t>
            </a:r>
            <a:endParaRPr lang="ja-JP" altLang="de-DE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0" indent="0" algn="just" eaLnBrk="1" hangingPunct="1">
              <a:buFontTx/>
              <a:buNone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charset="-128"/>
              </a:rPr>
              <a:t>(</a:t>
            </a: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日本語版は、</a:t>
            </a:r>
            <a:r>
              <a:rPr lang="de-DE" altLang="ja-JP" sz="1800" dirty="0" smtClean="0">
                <a:solidFill>
                  <a:srgbClr val="FF0000"/>
                </a:solidFill>
                <a:ea typeface="ＭＳ Ｐゴシック" charset="-128"/>
                <a:hlinkClick r:id="rId4"/>
              </a:rPr>
              <a:t>www.multimetall.jp/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charset="-128"/>
              </a:rPr>
              <a:t>)</a:t>
            </a: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をご覧</a:t>
            </a:r>
            <a:endParaRPr lang="en-US" altLang="ja-JP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0" indent="0" algn="just" eaLnBrk="1" hangingPunct="1">
              <a:buFontTx/>
              <a:buNone/>
            </a:pP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下さい。</a:t>
            </a:r>
            <a:endParaRPr lang="de-DE" sz="1800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</a:pPr>
            <a:r>
              <a:rPr lang="de-DE" altLang="ja-JP" sz="1800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MM</a:t>
            </a:r>
            <a:r>
              <a:rPr lang="de-DE" altLang="ja-JP" sz="1800" dirty="0" smtClean="0">
                <a:solidFill>
                  <a:srgbClr val="000099"/>
                </a:solidFill>
                <a:ea typeface="ＭＳ Ｐゴシック" charset="-128"/>
              </a:rPr>
              <a:t>HP</a:t>
            </a:r>
            <a:r>
              <a:rPr lang="ja-JP" altLang="de-DE" sz="1800" dirty="0" smtClean="0">
                <a:solidFill>
                  <a:srgbClr val="000099"/>
                </a:solidFill>
                <a:ea typeface="ＭＳ Ｐゴシック" charset="-128"/>
              </a:rPr>
              <a:t>のスクリーンショットの一部です。</a:t>
            </a:r>
            <a:endParaRPr lang="de-DE" sz="1800" dirty="0" smtClean="0">
              <a:solidFill>
                <a:srgbClr val="000099"/>
              </a:solidFill>
            </a:endParaRPr>
          </a:p>
        </p:txBody>
      </p:sp>
      <p:pic>
        <p:nvPicPr>
          <p:cNvPr id="2058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8437">
            <a:off x="2851150" y="4127500"/>
            <a:ext cx="31480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294">
            <a:off x="5062538" y="1700213"/>
            <a:ext cx="31813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87267">
            <a:off x="5495925" y="3832225"/>
            <a:ext cx="3238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MM-Logo colo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97502-1AEF-4204-8E2F-7FF85C8774B3}" type="slidenum">
              <a:rPr lang="ja-JP" altLang="nl-NL" smtClean="0"/>
              <a:pPr/>
              <a:t>21</a:t>
            </a:fld>
            <a:endParaRPr lang="nl-NL" altLang="ja-JP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本資料の主要部分は、 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EMHA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technisch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b.v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の好意によって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が自由に使用できるプレゼンテーションおよび情報に基づくものです</a:t>
            </a:r>
            <a:r>
              <a:rPr lang="ja-JP" altLang="en-GB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。</a:t>
            </a:r>
            <a: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ja-JP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EMHA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technisch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b.v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は、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のオランダにおける専属パートナーであり</a:t>
            </a:r>
            <a:r>
              <a:rPr lang="ja-JP" altLang="en-GB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、</a:t>
            </a:r>
            <a: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ja-JP" altLang="en-GB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長年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に</a:t>
            </a:r>
            <a:r>
              <a:rPr lang="ja-JP" altLang="en-US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渡って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のポリマー製品を使用して見事な修理を行っております。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endParaRPr lang="de-DE" altLang="ja-JP" sz="2400" dirty="0" smtClean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68313" y="6243638"/>
            <a:ext cx="820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ﾎﾟﾘﾏｰﾒﾀﾙ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de-DE" altLang="ja-JP" sz="1600" dirty="0">
                <a:solidFill>
                  <a:srgbClr val="000099"/>
                </a:solidFill>
                <a:ea typeface="ＭＳ Ｐゴシック" charset="-128"/>
              </a:rPr>
              <a:t>• 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ﾏﾙﾁﾒﾀﾙ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de-DE" altLang="ja-JP" sz="1600" dirty="0">
                <a:solidFill>
                  <a:srgbClr val="000099"/>
                </a:solidFill>
                <a:ea typeface="ＭＳ Ｐゴシック" charset="-128"/>
              </a:rPr>
              <a:t>• 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ｾﾗﾐｳﾑ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•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ﾓﾘﾒﾀﾙ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•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ｾﾘｳﾑ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de-DE" altLang="ja-JP" sz="1600" dirty="0">
                <a:solidFill>
                  <a:srgbClr val="000099"/>
                </a:solidFill>
                <a:ea typeface="ＭＳ Ｐゴシック" charset="-128"/>
              </a:rPr>
              <a:t>• </a:t>
            </a:r>
            <a:r>
              <a:rPr lang="de-DE" altLang="ja-JP" sz="1600" dirty="0">
                <a:solidFill>
                  <a:srgbClr val="000099"/>
                </a:solidFill>
                <a:latin typeface="ＭＳ Ｐゴシック" charset="-128"/>
                <a:ea typeface="ＭＳ Ｐゴシック" charset="-128"/>
              </a:rPr>
              <a:t>XETEX</a:t>
            </a:r>
            <a:r>
              <a:rPr lang="de-DE" altLang="ja-JP" sz="1600" baseline="30000" dirty="0">
                <a:solidFill>
                  <a:srgbClr val="000099"/>
                </a:solidFill>
                <a:ea typeface="ＭＳ Ｐゴシック" charset="-128"/>
              </a:rPr>
              <a:t>®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457200" y="1020763"/>
            <a:ext cx="81470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eaLnBrk="1" hangingPunct="1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ea typeface="ＭＳ Ｐゴシック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76375" y="2852738"/>
            <a:ext cx="3419475" cy="1943100"/>
            <a:chOff x="340" y="1888"/>
            <a:chExt cx="2154" cy="1224"/>
          </a:xfrm>
        </p:grpSpPr>
        <p:pic>
          <p:nvPicPr>
            <p:cNvPr id="22539" name="Picture 8" descr="Logo EMH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888"/>
              <a:ext cx="144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340" y="2341"/>
              <a:ext cx="215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EMHA technisch bureau b.v.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P.O. Box 54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2980 AB Ridderkerk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Netherlands</a:t>
              </a:r>
            </a:p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Tel: +31-18 04 84 34 3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Fax: +31-18 04 18 58 1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info@emhabv.com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www.emhabv.com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19700" y="2852738"/>
            <a:ext cx="2736850" cy="1943100"/>
            <a:chOff x="2608" y="1888"/>
            <a:chExt cx="1724" cy="1224"/>
          </a:xfrm>
        </p:grpSpPr>
        <p:pic>
          <p:nvPicPr>
            <p:cNvPr id="22537" name="Picture 4" descr="MM-Logo col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1" y="1888"/>
              <a:ext cx="805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608" y="2341"/>
              <a:ext cx="172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MultiMetall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P.O. Box 12 02 64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41720 Viersen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Germany</a:t>
              </a:r>
            </a:p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Tel: 0 21 62-97 00 9-0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Fax: 0 21 62-97 00 9-11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info@polymermetal.com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www.polymermetal.com </a:t>
              </a:r>
            </a:p>
          </p:txBody>
        </p:sp>
      </p:grpSp>
      <p:pic>
        <p:nvPicPr>
          <p:cNvPr id="22536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/>
      <p:bldP spid="2078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製品は</a:t>
            </a:r>
            <a:r>
              <a:rPr kumimoji="1"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各国船級協会から認証されています。</a:t>
            </a:r>
          </a:p>
        </p:txBody>
      </p:sp>
      <p:sp>
        <p:nvSpPr>
          <p:cNvPr id="23555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715000" y="1535113"/>
            <a:ext cx="2971800" cy="639762"/>
          </a:xfrm>
        </p:spPr>
        <p:txBody>
          <a:bodyPr/>
          <a:lstStyle/>
          <a:p>
            <a:pPr algn="ctr"/>
            <a:endParaRPr kumimoji="1" lang="ja-JP" altLang="en-US" dirty="0" smtClean="0">
              <a:ea typeface="ＭＳ Ｐゴシック" charset="-128"/>
            </a:endParaRPr>
          </a:p>
        </p:txBody>
      </p:sp>
      <p:sp>
        <p:nvSpPr>
          <p:cNvPr id="23557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57813" y="2174875"/>
            <a:ext cx="3328987" cy="3951288"/>
          </a:xfrm>
        </p:spPr>
        <p:txBody>
          <a:bodyPr/>
          <a:lstStyle/>
          <a:p>
            <a:pPr>
              <a:buFontTx/>
              <a:buNone/>
            </a:pPr>
            <a:endParaRPr lang="de-DE" altLang="ja-JP" sz="1800" smtClean="0">
              <a:solidFill>
                <a:srgbClr val="000099"/>
              </a:solidFill>
              <a:ea typeface="ＭＳ Ｐゴシック" charset="-128"/>
            </a:endParaRPr>
          </a:p>
          <a:p>
            <a:pPr>
              <a:buFontTx/>
              <a:buNone/>
            </a:pPr>
            <a:endParaRPr kumimoji="1" lang="en-US" altLang="ja-JP" sz="1800" smtClean="0">
              <a:ea typeface="ＭＳ Ｐゴシック" charset="-128"/>
            </a:endParaRPr>
          </a:p>
          <a:p>
            <a:pPr>
              <a:buFontTx/>
              <a:buNone/>
            </a:pPr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2355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686C5-8F27-49AE-85C1-622F0829A507}" type="slidenum">
              <a:rPr lang="ja-JP" altLang="nl-NL" smtClean="0"/>
              <a:pPr/>
              <a:t>22</a:t>
            </a:fld>
            <a:endParaRPr lang="nl-NL" altLang="ja-JP" smtClean="0"/>
          </a:p>
        </p:txBody>
      </p:sp>
      <p:pic>
        <p:nvPicPr>
          <p:cNvPr id="23559" name="Picture 4" descr="MM-Logo 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8243" y="1571625"/>
            <a:ext cx="10715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928938"/>
            <a:ext cx="1803400" cy="2286000"/>
          </a:xfr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820">
            <a:off x="2616200" y="1577975"/>
            <a:ext cx="1849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90856">
            <a:off x="473075" y="1052513"/>
            <a:ext cx="46545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3143250"/>
            <a:ext cx="10652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37191">
            <a:off x="4005263" y="2533650"/>
            <a:ext cx="11414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2000250"/>
            <a:ext cx="971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59993">
            <a:off x="2535238" y="4233863"/>
            <a:ext cx="12287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786438" y="2357438"/>
            <a:ext cx="28575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(</a:t>
            </a:r>
            <a:r>
              <a:rPr kumimoji="1" lang="ja-JP" altLang="en-US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お問合わせ</a:t>
            </a:r>
            <a:r>
              <a:rPr kumimoji="1" lang="en-US" altLang="ja-JP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)</a:t>
            </a:r>
            <a:r>
              <a:rPr lang="nl-BE" altLang="ja-JP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endParaRPr kumimoji="1" lang="en-US" altLang="ja-JP" sz="14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ja-JP" altLang="en-US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ドイツ　マルチメタル輸入発売元</a:t>
            </a:r>
            <a:endParaRPr kumimoji="1" lang="en-US" altLang="ja-JP" sz="14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Kittaka</a:t>
            </a: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　</a:t>
            </a: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Co.LTD</a:t>
            </a:r>
          </a:p>
          <a:p>
            <a:pPr>
              <a:defRPr/>
            </a:pP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長崎県佐世保市</a:t>
            </a:r>
            <a:r>
              <a:rPr kumimoji="1" lang="ja-JP" altLang="en-US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卸本町</a:t>
            </a:r>
            <a:r>
              <a:rPr kumimoji="1" lang="en-US" altLang="ja-JP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25</a:t>
            </a:r>
            <a:r>
              <a:rPr lang="en-US" altLang="ja-JP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-2</a:t>
            </a:r>
            <a:endParaRPr kumimoji="1" lang="en-US" altLang="ja-JP" sz="1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Tel: </a:t>
            </a:r>
            <a:r>
              <a:rPr lang="de-DE" altLang="ja-JP" sz="14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14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</a:t>
            </a: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32</a:t>
            </a: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5303</a:t>
            </a:r>
            <a:endParaRPr lang="de-DE" altLang="ja-JP" sz="1400" dirty="0">
              <a:solidFill>
                <a:srgbClr val="00206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Fax</a:t>
            </a:r>
            <a:r>
              <a:rPr lang="de-DE" altLang="ja-JP" sz="14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en-US" altLang="ja-JP" sz="14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0956-31-1031</a:t>
            </a: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0"/>
              </a:rPr>
              <a:t>info@multimetall.jp</a:t>
            </a: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b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1"/>
              </a:rPr>
              <a:t>www.multimetall.jp</a:t>
            </a:r>
            <a:r>
              <a:rPr lang="de-DE" altLang="ja-JP" sz="14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1"/>
              </a:rPr>
              <a:t>/</a:t>
            </a:r>
            <a:endParaRPr lang="de-DE" altLang="ja-JP" sz="1400" dirty="0" smtClean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endParaRPr lang="de-DE" altLang="ja-JP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defRPr/>
            </a:pPr>
            <a:endParaRPr kumimoji="1" lang="ja-JP" altLang="en-US" dirty="0">
              <a:ea typeface="ＭＳ Ｐゴシック" charset="-128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D060A4-BB94-48EB-8847-E4510BE83F63}" type="slidenum">
              <a:rPr lang="ja-JP" altLang="nl-NL" smtClean="0"/>
              <a:pPr/>
              <a:t>3</a:t>
            </a:fld>
            <a:endParaRPr lang="nl-NL" altLang="ja-JP" smtClean="0"/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84213" y="1844675"/>
            <a:ext cx="56467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nl-BE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MM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nl-BE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ﾒﾀﾙ</a:t>
            </a:r>
            <a:r>
              <a:rPr lang="nl-B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BE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oL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ｽﾁｰﾙｾﾗﾐｯｸ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ja-JP" altLang="nl-BE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＋</a:t>
            </a:r>
            <a:r>
              <a:rPr lang="ja-JP" altLang="nl-BE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硬化剤 </a:t>
            </a:r>
            <a:r>
              <a:rPr lang="nl-BE" altLang="ja-JP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(</a:t>
            </a:r>
            <a:r>
              <a:rPr lang="ja-JP" altLang="nl-BE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赤</a:t>
            </a:r>
            <a:r>
              <a:rPr lang="nl-BE" altLang="ja-JP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)</a:t>
            </a:r>
            <a:endParaRPr lang="nl-NL" altLang="ja-JP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本製品は、油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や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ｸﾞﾘｰｽ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が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付着した表面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又は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燃料 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本例では灯油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が漏れ出る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表面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を対象とした用途向けに特別に開発された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製品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で、試験・検査により性能が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認証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されています。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従って、修理を始める前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ﾀﾝｸ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から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液体を抜き取る必要がありません。本製品は二液性で、亀裂や穴を即座に塞ぐ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ができます。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部分硬化 </a:t>
            </a:r>
            <a:r>
              <a:rPr lang="en-GB" dirty="0">
                <a:solidFill>
                  <a:srgbClr val="000099"/>
                </a:solidFill>
              </a:rPr>
              <a:t>(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5℃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で約</a:t>
            </a:r>
            <a:r>
              <a:rPr lang="en-GB" dirty="0">
                <a:solidFill>
                  <a:srgbClr val="000099"/>
                </a:solidFill>
              </a:rPr>
              <a:t> 45 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分</a:t>
            </a:r>
            <a:r>
              <a:rPr lang="en-GB" dirty="0">
                <a:solidFill>
                  <a:srgbClr val="000099"/>
                </a:solidFill>
              </a:rPr>
              <a:t>)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した後は、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補修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部分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を脱脂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洗浄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し、油分を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除去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後、 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(MM-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ｴﾗｽﾄﾏｰ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95)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上塗り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塗布する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が可能です。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en-GB" sz="22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pic>
        <p:nvPicPr>
          <p:cNvPr id="4101" name="Picture 24" descr="TK 145 126-2613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75" y="1681163"/>
            <a:ext cx="24955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7" descr="TK 145 OL rep 2614_I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38888" y="3476625"/>
            <a:ext cx="2497137" cy="2066925"/>
          </a:xfrm>
          <a:noFill/>
        </p:spPr>
      </p:pic>
      <p:sp>
        <p:nvSpPr>
          <p:cNvPr id="61472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5513" y="5670550"/>
            <a:ext cx="576262" cy="576263"/>
          </a:xfrm>
          <a:prstGeom prst="actionButtonDocumen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6986588" y="6191250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en-US" sz="1200" dirty="0" smtClean="0">
                <a:ea typeface="ＭＳ Ｐゴシック" charset="-128"/>
              </a:rPr>
              <a:t>ﾃﾞｰﾀ </a:t>
            </a:r>
            <a:r>
              <a:rPr lang="ja-JP" altLang="en-US" sz="1200" dirty="0">
                <a:ea typeface="ＭＳ Ｐゴシック" charset="-128"/>
              </a:rPr>
              <a:t>ｼｰﾄ</a:t>
            </a:r>
            <a:endParaRPr lang="nl-NL" altLang="ja-JP" sz="1200" dirty="0">
              <a:ea typeface="ＭＳ Ｐゴシック" charset="-128"/>
            </a:endParaRPr>
          </a:p>
        </p:txBody>
      </p:sp>
      <p:pic>
        <p:nvPicPr>
          <p:cNvPr id="4105" name="Picture 35" descr="MM-Logo col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36"/>
          <p:cNvSpPr txBox="1">
            <a:spLocks noChangeArrowheads="1"/>
          </p:cNvSpPr>
          <p:nvPr/>
        </p:nvSpPr>
        <p:spPr bwMode="auto">
          <a:xfrm>
            <a:off x="698500" y="989013"/>
            <a:ext cx="773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一般に接着剤は亀裂または穴を塞ぐ用途には適していません。さらには、</a:t>
            </a:r>
            <a:r>
              <a:rPr lang="ja-JP" altLang="en-US" dirty="0">
                <a:solidFill>
                  <a:srgbClr val="FF0000"/>
                </a:solidFill>
                <a:ea typeface="ＭＳ Ｐゴシック" charset="-128"/>
              </a:rPr>
              <a:t>油</a:t>
            </a:r>
            <a:r>
              <a:rPr lang="ja-JP" altLang="en-US" dirty="0" smtClean="0">
                <a:solidFill>
                  <a:srgbClr val="FF0000"/>
                </a:solidFill>
                <a:ea typeface="ＭＳ Ｐゴシック" charset="-128"/>
              </a:rPr>
              <a:t>やｸﾞﾘｰｽが</a:t>
            </a:r>
            <a:r>
              <a:rPr lang="ja-JP" altLang="en-US" dirty="0">
                <a:solidFill>
                  <a:srgbClr val="FF0000"/>
                </a:solidFill>
                <a:ea typeface="ＭＳ Ｐゴシック" charset="-128"/>
              </a:rPr>
              <a:t>付着した表面には、接着する事が不可能です。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2" grpId="0" animBg="1"/>
      <p:bldP spid="614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donald08\Pictures\図4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797">
            <a:off x="5974096" y="1411619"/>
            <a:ext cx="2610415" cy="369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AF19DE-0150-4033-A5F2-1697EC96E6F0}" type="slidenum">
              <a:rPr lang="ja-JP" altLang="nl-NL" smtClean="0"/>
              <a:pPr/>
              <a:t>4</a:t>
            </a:fld>
            <a:endParaRPr lang="nl-NL" altLang="ja-JP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技術</a:t>
            </a:r>
            <a:r>
              <a:rPr lang="ja-JP" altLang="en-US" sz="2200" dirty="0" smtClean="0">
                <a:solidFill>
                  <a:srgbClr val="000099"/>
                </a:solidFill>
                <a:ea typeface="ＭＳ Ｐゴシック" charset="-128"/>
              </a:rPr>
              <a:t>ﾃﾞｰﾀｼｰﾄ</a:t>
            </a: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：</a:t>
            </a:r>
            <a:r>
              <a:rPr lang="nl-BE" sz="2200" dirty="0" smtClean="0">
                <a:solidFill>
                  <a:srgbClr val="000099"/>
                </a:solidFill>
              </a:rPr>
              <a:t> </a:t>
            </a:r>
            <a:r>
              <a:rPr 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ﾒﾀﾙ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ｽﾁｰﾙｾﾗﾐｯｸ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</a:br>
            <a:endParaRPr lang="nl-NL" altLang="ja-JP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5130" name="Picture 26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donald08\Pictures\図3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920">
            <a:off x="4928001" y="2366066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nald08\Pictures\図2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823">
            <a:off x="2787401" y="2082158"/>
            <a:ext cx="287655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nald08\Pictures\図1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2" y="1604581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89C72-9D64-4D89-AB03-AF3093B9D2D0}" type="slidenum">
              <a:rPr lang="ja-JP" altLang="nl-NL" smtClean="0"/>
              <a:pPr/>
              <a:t>5</a:t>
            </a:fld>
            <a:endParaRPr lang="nl-NL" altLang="ja-JP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endParaRPr lang="nl-NL" altLang="ja-JP" sz="24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pic>
        <p:nvPicPr>
          <p:cNvPr id="6148" name="Picture 14" descr="TK 145  crack gerep 2620_I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7388" y="908050"/>
            <a:ext cx="4184650" cy="2520950"/>
          </a:xfrm>
          <a:noFill/>
        </p:spPr>
      </p:pic>
      <p:pic>
        <p:nvPicPr>
          <p:cNvPr id="6149" name="Picture 18" descr="TK 145 hoek rep klaar2615_IM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3716338"/>
            <a:ext cx="4179888" cy="2519362"/>
          </a:xfr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539750" y="1087438"/>
            <a:ext cx="3600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次の手順では、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2 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層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目に</a:t>
            </a:r>
            <a:endParaRPr lang="ja-JP" altLang="en-GB" dirty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defRPr/>
            </a:pPr>
            <a:endParaRPr lang="en-GB" dirty="0">
              <a:solidFill>
                <a:srgbClr val="000099"/>
              </a:solidFill>
            </a:endParaRPr>
          </a:p>
          <a:p>
            <a:pPr algn="ctr" eaLnBrk="1" hangingPunct="1">
              <a:defRPr/>
            </a:pPr>
            <a:r>
              <a:rPr lang="en-GB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MM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ｴﾗｽﾄﾏｰ</a:t>
            </a:r>
            <a:r>
              <a:rPr lang="ja-JP" alt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 </a:t>
            </a:r>
            <a:r>
              <a:rPr lang="en-GB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  <a:t>95 </a:t>
            </a:r>
            <a:br>
              <a:rPr lang="en-GB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charset="-128"/>
              </a:rPr>
            </a:br>
            <a:endParaRPr lang="en-GB" altLang="ja-JP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GB" altLang="ja-JP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ｼｮｱ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A 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硬度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が 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95</a:t>
            </a:r>
            <a:r>
              <a:rPr lang="en-GB" altLang="ja-JP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の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ﾎﾟﾘｳﾚﾀﾝ</a:t>
            </a:r>
            <a:r>
              <a:rPr lang="en-GB" altLang="ja-JP" dirty="0" smtClean="0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を、すでに塗布した 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MM</a:t>
            </a:r>
            <a:r>
              <a:rPr lang="en-US" altLang="ja-JP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ﾒﾀﾙ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en-GB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ｽﾁｰﾙｾﾗﾐｯｸ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の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上及び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その周囲の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金属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部に重ね塗りします。</a:t>
            </a:r>
            <a:endParaRPr lang="en-GB" dirty="0">
              <a:solidFill>
                <a:srgbClr val="000099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二液型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の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ｴﾗｽﾄﾏｰ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は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、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刷毛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また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は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ﾍﾗ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使って塗布する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が可能で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ﾌﾟﾗｲﾏｰ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必要としません。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3492500" y="6103938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en-US" sz="1200" dirty="0" smtClean="0">
                <a:ea typeface="ＭＳ Ｐゴシック" charset="-128"/>
              </a:rPr>
              <a:t>ﾃﾞｰﾀ </a:t>
            </a:r>
            <a:r>
              <a:rPr lang="ja-JP" altLang="en-US" sz="1200" dirty="0">
                <a:ea typeface="ＭＳ Ｐゴシック" charset="-128"/>
              </a:rPr>
              <a:t>ｼｰﾄ</a:t>
            </a:r>
            <a:endParaRPr lang="nl-NL" altLang="ja-JP" sz="1200" dirty="0">
              <a:ea typeface="ＭＳ Ｐゴシック" charset="-128"/>
            </a:endParaRPr>
          </a:p>
        </p:txBody>
      </p:sp>
      <p:sp>
        <p:nvSpPr>
          <p:cNvPr id="75802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79838" y="5495925"/>
            <a:ext cx="576262" cy="576263"/>
          </a:xfrm>
          <a:prstGeom prst="actionButtonDocumen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6153" name="Picture 28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47483B-2C02-4D0F-A554-E25D05D8C0A7}" type="slidenum">
              <a:rPr lang="ja-JP" altLang="nl-NL" smtClean="0"/>
              <a:pPr/>
              <a:t>6</a:t>
            </a:fld>
            <a:endParaRPr lang="nl-NL" altLang="ja-JP" smtClean="0"/>
          </a:p>
        </p:txBody>
      </p:sp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技術</a:t>
            </a:r>
            <a:r>
              <a:rPr lang="ja-JP" altLang="en-US" sz="2200" dirty="0" smtClean="0">
                <a:solidFill>
                  <a:srgbClr val="000099"/>
                </a:solidFill>
                <a:ea typeface="ＭＳ Ｐゴシック" charset="-128"/>
              </a:rPr>
              <a:t>ﾃﾞｰﾀｼｰﾄ</a:t>
            </a: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： </a:t>
            </a:r>
            <a:r>
              <a:rPr 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ｴﾗｽﾄﾏｰ</a:t>
            </a:r>
            <a:r>
              <a:rPr lang="en-US" altLang="ja-JP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nl-NL" altLang="ja-JP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175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7176" name="Text Box 1030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7178" name="Picture 1054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donald08\Pictures\図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175">
            <a:off x="5585075" y="1409365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nald08\Pictures\図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607">
            <a:off x="2886359" y="2257555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nald08\Pictures\図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163">
            <a:off x="588215" y="1470143"/>
            <a:ext cx="287020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95504-8A3B-42CF-89D1-792773E1B0A9}" type="slidenum">
              <a:rPr lang="ja-JP" altLang="nl-NL" smtClean="0"/>
              <a:pPr/>
              <a:t>7</a:t>
            </a:fld>
            <a:endParaRPr lang="nl-NL" altLang="ja-JP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r>
              <a:rPr lang="en-US" altLang="ja-JP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de-DE" sz="2200" dirty="0" smtClean="0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8196" name="Picture 9" descr="131-3138_IM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158875"/>
            <a:ext cx="3717925" cy="4957763"/>
          </a:xfrm>
          <a:noFill/>
        </p:spPr>
      </p:pic>
      <p:sp>
        <p:nvSpPr>
          <p:cNvPr id="819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482600" y="1052513"/>
            <a:ext cx="3081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別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の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ﾌﾛｰﾃｨﾝｸﾞ･ﾙｰﾌ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於ける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漏れ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部分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は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ﾀﾝｸ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上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の雨水に油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分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の曇りが見られた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為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、容易に特定されました。</a:t>
            </a:r>
          </a:p>
        </p:txBody>
      </p:sp>
      <p:pic>
        <p:nvPicPr>
          <p:cNvPr id="8199" name="Picture 13" descr="3140 spuiter Lin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825" y="2879725"/>
            <a:ext cx="4319588" cy="3241675"/>
          </a:xfrm>
          <a:noFill/>
        </p:spPr>
      </p:pic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3563938" y="1557338"/>
            <a:ext cx="1223962" cy="1223962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3779838" y="1773238"/>
            <a:ext cx="792162" cy="792162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8202" name="Picture 17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4.27018E-6 L 2.77778E-6 0.19154 C 2.77778E-6 0.27736 -0.0816 0.38307 -0.14757 0.38307 L -0.29514 0.38307 " pathEditMode="relative" rAng="0" ptsTypes="FfFF">
                                      <p:cBhvr>
                                        <p:cTn id="13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4.27018E-6 L 2.77778E-6 0.09184 C 2.77778E-6 0.13301 0.07691 0.18367 0.13958 0.18367 L 0.27968 0.18367 " pathEditMode="relative" rAng="0" ptsTypes="FfFF">
                                      <p:cBhvr>
                                        <p:cTn id="15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animBg="1"/>
      <p:bldP spid="77839" grpId="1" animBg="1"/>
      <p:bldP spid="77840" grpId="0" animBg="1"/>
      <p:bldP spid="778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65A88-9543-4205-A65A-4CD3804DC415}" type="slidenum">
              <a:rPr lang="ja-JP" altLang="nl-NL" smtClean="0"/>
              <a:pPr/>
              <a:t>8</a:t>
            </a:fld>
            <a:endParaRPr lang="nl-NL" altLang="ja-JP" smtClean="0"/>
          </a:p>
        </p:txBody>
      </p:sp>
      <p:pic>
        <p:nvPicPr>
          <p:cNvPr id="9219" name="Picture 9" descr="3141oude lekk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3900" y="3665538"/>
            <a:ext cx="3619500" cy="2716212"/>
          </a:xfrm>
          <a:noFill/>
        </p:spPr>
      </p:pic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1476375" y="3895725"/>
            <a:ext cx="428625" cy="428625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9221" name="Picture 11" descr="3143 oude le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45013" y="836613"/>
            <a:ext cx="3600450" cy="2755900"/>
          </a:xfrm>
          <a:noFill/>
        </p:spPr>
      </p:pic>
      <p:sp>
        <p:nvSpPr>
          <p:cNvPr id="80910" name="Oval 14"/>
          <p:cNvSpPr>
            <a:spLocks noChangeArrowheads="1"/>
          </p:cNvSpPr>
          <p:nvPr/>
        </p:nvSpPr>
        <p:spPr bwMode="auto">
          <a:xfrm>
            <a:off x="973138" y="3409950"/>
            <a:ext cx="1438275" cy="1435100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endParaRPr lang="de-DE" sz="24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922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en-GB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en-GB" altLang="ja-JP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11188" y="866775"/>
            <a:ext cx="3384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作業を開始する前に技術者の方は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MM-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ﾒﾀﾙ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oL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-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ｽﾁｰﾙｾﾗﾐｯｸ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で 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1 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年前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にｺｰﾃｨﾝｸﾞした 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3 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箇所の漏れ部分を点検し、それらの補修部分に一切問題がない事が確認されました。</a:t>
            </a:r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1260475" y="3697288"/>
            <a:ext cx="863600" cy="860425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80909" name="Oval 13"/>
          <p:cNvSpPr>
            <a:spLocks noChangeArrowheads="1"/>
          </p:cNvSpPr>
          <p:nvPr/>
        </p:nvSpPr>
        <p:spPr bwMode="auto">
          <a:xfrm>
            <a:off x="1336675" y="3760788"/>
            <a:ext cx="714375" cy="714375"/>
          </a:xfrm>
          <a:prstGeom prst="ellipse">
            <a:avLst/>
          </a:prstGeom>
          <a:noFill/>
          <a:ln w="38100">
            <a:solidFill>
              <a:srgbClr val="ED2A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9228" name="Picture 15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9413E-6 L 5.55556E-7 -0.15026 C 5.55556E-7 -0.21706 0.12309 -0.30097 0.22378 -0.30097 L 0.44878 -0.30097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3064E-6 L 5.55556E-7 0.0645 C 5.55556E-7 0.09341 0.1191 0.12901 0.21615 0.12901 L 0.43299 0.12901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6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08E-6 L -3.05556E-6 0.01665 C -3.05556E-6 0.02427 0.15955 0.03352 0.29011 0.03352 L 0.58247 0.03352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17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4971E-6 L 4.16667E-6 0.01572 C 4.16667E-6 0.02289 0.11857 0.03168 0.21579 0.03168 L 0.43316 0.03168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 animBg="1"/>
      <p:bldP spid="80914" grpId="1" animBg="1"/>
      <p:bldP spid="80910" grpId="0" animBg="1"/>
      <p:bldP spid="80910" grpId="1" animBg="1"/>
      <p:bldP spid="80908" grpId="0" animBg="1"/>
      <p:bldP spid="80908" grpId="1" animBg="1"/>
      <p:bldP spid="80909" grpId="0" animBg="1"/>
      <p:bldP spid="8090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AAA57-C23A-44D5-8138-BBC1C63036EF}" type="slidenum">
              <a:rPr lang="ja-JP" altLang="nl-NL" smtClean="0"/>
              <a:pPr/>
              <a:t>9</a:t>
            </a:fld>
            <a:endParaRPr lang="nl-NL" altLang="ja-JP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フロー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ティング</a:t>
            </a:r>
            <a:r>
              <a:rPr lang="ja-JP" altLang="nl-B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・ルーフ式タンク蓋の</a:t>
            </a:r>
            <a:r>
              <a:rPr lang="ja-JP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補修</a:t>
            </a:r>
            <a:endParaRPr lang="de-DE" sz="2400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en-GB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en-GB" altLang="ja-JP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pic>
        <p:nvPicPr>
          <p:cNvPr id="10245" name="Picture 9" descr="3225spuiter link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575" y="1406525"/>
            <a:ext cx="5383213" cy="4038600"/>
          </a:xfrm>
          <a:noFill/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73088" y="1458913"/>
            <a:ext cx="2630487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ｺｰﾃｨﾝｸﾞ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する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範囲の剥がれそうな錆は取り除く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が必要で、同時にその場所をできるだけ乾燥させます。その為に、約 </a:t>
            </a:r>
            <a:r>
              <a:rPr lang="en-GB" altLang="ja-JP" dirty="0">
                <a:solidFill>
                  <a:srgbClr val="000099"/>
                </a:solidFill>
                <a:ea typeface="ＭＳ Ｐゴシック" charset="-128"/>
              </a:rPr>
              <a:t>25m 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の距離に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真空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ﾎﾟﾝﾌﾟ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設置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ﾎｰｽ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を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引っ張ってきました。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次に、研磨紙を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使って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ｺｰﾃｨﾝｸﾞ</a:t>
            </a:r>
            <a:r>
              <a:rPr lang="ja-JP" altLang="en-GB" dirty="0" smtClean="0">
                <a:solidFill>
                  <a:srgbClr val="000099"/>
                </a:solidFill>
                <a:ea typeface="ＭＳ Ｐゴシック" charset="-128"/>
              </a:rPr>
              <a:t>する</a:t>
            </a:r>
            <a:r>
              <a:rPr lang="ja-JP" altLang="en-GB" dirty="0">
                <a:solidFill>
                  <a:srgbClr val="000099"/>
                </a:solidFill>
                <a:ea typeface="ＭＳ Ｐゴシック" charset="-128"/>
              </a:rPr>
              <a:t>範囲の表面を十分に粗くします。</a:t>
            </a:r>
          </a:p>
        </p:txBody>
      </p:sp>
      <p:pic>
        <p:nvPicPr>
          <p:cNvPr id="10247" name="Picture 11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1006</Words>
  <Application>Microsoft Office PowerPoint</Application>
  <PresentationFormat>画面に合わせる (4:3)</PresentationFormat>
  <Paragraphs>138</Paragraphs>
  <Slides>22</Slides>
  <Notes>21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フローティング・ルーフ式タンク蓋の補修</vt:lpstr>
      <vt:lpstr>フローティング・ルーフ式タンク蓋の補修  </vt:lpstr>
      <vt:lpstr>フローティング・ルーフ式タンク蓋の補修  </vt:lpstr>
      <vt:lpstr>技術ﾃﾞｰﾀｼｰﾄ： MM- ﾒﾀﾙ oL-ｽﾁｰﾙｾﾗﾐｯｸ </vt:lpstr>
      <vt:lpstr>フローティング・ルーフ式タンク蓋の補修</vt:lpstr>
      <vt:lpstr>技術ﾃﾞｰﾀｼｰﾄ： MM-ｴﾗｽﾄﾏｰ </vt:lpstr>
      <vt:lpstr>フローティング・ルーフ式タンク蓋の補修  </vt:lpstr>
      <vt:lpstr>フローティング・ルーフ式タンク蓋の補修</vt:lpstr>
      <vt:lpstr>フローティング・ルーフ式タンク蓋の補修</vt:lpstr>
      <vt:lpstr>MM-ﾒﾀﾙ oL-ｽﾁｰﾙｾﾗﾐｯｸ</vt:lpstr>
      <vt:lpstr>技術ﾃﾞｰﾀｼｰﾄ： MM-ﾒﾀﾙ oL-ｽﾁｰﾙｾﾗﾐｯｸ</vt:lpstr>
      <vt:lpstr>フローティング・ルーフ式タンク蓋の補修 </vt:lpstr>
      <vt:lpstr>MM-ｴﾗｽﾄﾏｰ  95 </vt:lpstr>
      <vt:lpstr>フローティング・ルーフ式タンク蓋の補修</vt:lpstr>
      <vt:lpstr>MM-ﾒﾀﾙ oL-ｽﾁｰﾙｾﾗﾐｯｸ</vt:lpstr>
      <vt:lpstr>技術ﾃﾞｰﾀｼｰﾄ：MM-ﾒﾀﾙ oL-ｽﾁｰﾙｾﾗﾐｯｸ </vt:lpstr>
      <vt:lpstr>MM-ｴﾗｽﾄﾏｰ 95</vt:lpstr>
      <vt:lpstr>技術ﾃﾞｰﾀｼｰﾄ： MM-ｴﾗｽﾄﾏｰ  </vt:lpstr>
      <vt:lpstr>マルチメタル社製 ポリマーメタル® </vt:lpstr>
      <vt:lpstr>“マルチメタル”＆インターネット</vt:lpstr>
      <vt:lpstr>本資料の主要部分は、 EMHA technisch b.v. の好意によってMMが自由に使用できるプレゼンテーションおよび情報に基づくものです。  EMHA technisch b.v. は、MMのオランダにおける専属パートナーであり、 長年に渡ってMMのポリマー製品を使用して見事な修理を行っております。 </vt:lpstr>
      <vt:lpstr>MM製品は各国船級協会から認証されています。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フローティング・ルーフ式タンク蓋の補修</dc:title>
  <dc:creator>Donald08</dc:creator>
  <cp:lastModifiedBy>kusumoto</cp:lastModifiedBy>
  <cp:revision>72</cp:revision>
  <dcterms:created xsi:type="dcterms:W3CDTF">2011-10-31T07:09:01Z</dcterms:created>
  <dcterms:modified xsi:type="dcterms:W3CDTF">2012-12-06T07:21:49Z</dcterms:modified>
</cp:coreProperties>
</file>