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76" r:id="rId10"/>
    <p:sldId id="265" r:id="rId11"/>
    <p:sldId id="266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0E80F-0A8C-4A16-9EA8-CA9B653A3B7A}" type="datetimeFigureOut">
              <a:rPr kumimoji="1" lang="ja-JP" altLang="en-US" smtClean="0"/>
              <a:pPr/>
              <a:t>2012/12/2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BEABB-4D8B-4360-BDEE-7C9B81F704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29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3853A-F33B-4750-B248-DD959A2BC430}" type="slidenum">
              <a:rPr lang="nl-NL" altLang="ja-JP" smtClean="0"/>
              <a:pPr/>
              <a:t>1</a:t>
            </a:fld>
            <a:endParaRPr lang="nl-NL" altLang="ja-JP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85078-E273-4FF6-AECB-0F99D899B357}" type="slidenum">
              <a:rPr lang="nl-NL" altLang="ja-JP" smtClean="0"/>
              <a:pPr/>
              <a:t>10</a:t>
            </a:fld>
            <a:endParaRPr lang="nl-NL" altLang="ja-JP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EF7C1-1E7C-41DB-8C5D-26DCE7ED5340}" type="slidenum">
              <a:rPr lang="nl-NL" altLang="ja-JP" smtClean="0"/>
              <a:pPr/>
              <a:t>11</a:t>
            </a:fld>
            <a:endParaRPr lang="nl-NL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A6B5-C6DE-43ED-B1A7-958FA578118D}" type="slidenum">
              <a:rPr lang="ja-JP" altLang="nl-NL" smtClean="0"/>
              <a:pPr/>
              <a:t>12</a:t>
            </a:fld>
            <a:endParaRPr lang="nl-NL" altLang="ja-JP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98184-7B50-48A0-8E48-FEC6DE942F3A}" type="slidenum">
              <a:rPr lang="ja-JP" altLang="nl-NL" smtClean="0"/>
              <a:pPr/>
              <a:t>13</a:t>
            </a:fld>
            <a:endParaRPr lang="nl-NL" altLang="ja-JP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DB6B5-8701-4CC4-94DE-0D536166200C}" type="slidenum">
              <a:rPr lang="ja-JP" altLang="nl-NL" smtClean="0"/>
              <a:pPr/>
              <a:t>14</a:t>
            </a:fld>
            <a:endParaRPr lang="nl-NL" altLang="ja-JP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A1945-EC97-49E9-8BC8-644E899C90AB}" type="slidenum">
              <a:rPr lang="nl-NL" altLang="ja-JP" smtClean="0"/>
              <a:pPr/>
              <a:t>2</a:t>
            </a:fld>
            <a:endParaRPr lang="nl-NL" altLang="ja-JP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6500A-517D-48BD-8416-B9DEE71585D7}" type="slidenum">
              <a:rPr lang="nl-NL" altLang="ja-JP" smtClean="0"/>
              <a:pPr/>
              <a:t>3</a:t>
            </a:fld>
            <a:endParaRPr lang="nl-NL" altLang="ja-JP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347F7-C918-4319-8BBB-215F14F72106}" type="slidenum">
              <a:rPr lang="nl-NL" altLang="ja-JP" smtClean="0"/>
              <a:pPr/>
              <a:t>4</a:t>
            </a:fld>
            <a:endParaRPr lang="nl-NL" altLang="ja-JP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C412C-B7CC-4D99-991A-7E8999A9CCAB}" type="slidenum">
              <a:rPr lang="nl-NL" altLang="ja-JP" smtClean="0"/>
              <a:pPr/>
              <a:t>5</a:t>
            </a:fld>
            <a:endParaRPr lang="nl-NL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22C7E-BEBC-43D2-8ADC-11A053EC0E6A}" type="slidenum">
              <a:rPr lang="nl-NL" altLang="ja-JP" smtClean="0"/>
              <a:pPr/>
              <a:t>6</a:t>
            </a:fld>
            <a:endParaRPr lang="nl-NL" altLang="ja-JP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0CB9E-27DC-45AF-ACEA-609FC2457A91}" type="slidenum">
              <a:rPr lang="nl-NL" altLang="ja-JP" smtClean="0"/>
              <a:pPr/>
              <a:t>7</a:t>
            </a:fld>
            <a:endParaRPr lang="nl-NL" altLang="ja-JP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04003-5050-467C-A3EE-6159B86F5D5C}" type="slidenum">
              <a:rPr lang="ja-JP" altLang="nl-NL" smtClean="0"/>
              <a:pPr/>
              <a:t>8</a:t>
            </a:fld>
            <a:endParaRPr lang="nl-NL" altLang="ja-JP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04003-5050-467C-A3EE-6159B86F5D5C}" type="slidenum">
              <a:rPr lang="ja-JP" altLang="nl-NL" smtClean="0"/>
              <a:pPr/>
              <a:t>9</a:t>
            </a:fld>
            <a:endParaRPr lang="nl-NL" altLang="ja-JP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5E0-CAEF-4B99-A624-762E71B5D09C}" type="datetimeFigureOut">
              <a:rPr kumimoji="1" lang="ja-JP" altLang="en-US" smtClean="0"/>
              <a:pPr/>
              <a:t>2012/12/2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422-5E8D-4529-B50B-DBFAEB7C1F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5E0-CAEF-4B99-A624-762E71B5D09C}" type="datetimeFigureOut">
              <a:rPr kumimoji="1" lang="ja-JP" altLang="en-US" smtClean="0"/>
              <a:pPr/>
              <a:t>2012/12/2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422-5E8D-4529-B50B-DBFAEB7C1F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5E0-CAEF-4B99-A624-762E71B5D09C}" type="datetimeFigureOut">
              <a:rPr kumimoji="1" lang="ja-JP" altLang="en-US" smtClean="0"/>
              <a:pPr/>
              <a:t>2012/12/2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422-5E8D-4529-B50B-DBFAEB7C1F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59E6-7F45-4590-9C07-DC5BA2BD63E1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</p:cSld>
  <p:clrMapOvr>
    <a:masterClrMapping/>
  </p:clrMapOvr>
  <p:transition advClick="0" advTm="2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C6DC-7084-46FD-B093-E43396587A90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5E0-CAEF-4B99-A624-762E71B5D09C}" type="datetimeFigureOut">
              <a:rPr kumimoji="1" lang="ja-JP" altLang="en-US" smtClean="0"/>
              <a:pPr/>
              <a:t>2012/12/2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422-5E8D-4529-B50B-DBFAEB7C1F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5E0-CAEF-4B99-A624-762E71B5D09C}" type="datetimeFigureOut">
              <a:rPr kumimoji="1" lang="ja-JP" altLang="en-US" smtClean="0"/>
              <a:pPr/>
              <a:t>2012/12/2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422-5E8D-4529-B50B-DBFAEB7C1F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5E0-CAEF-4B99-A624-762E71B5D09C}" type="datetimeFigureOut">
              <a:rPr kumimoji="1" lang="ja-JP" altLang="en-US" smtClean="0"/>
              <a:pPr/>
              <a:t>2012/12/2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422-5E8D-4529-B50B-DBFAEB7C1F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5E0-CAEF-4B99-A624-762E71B5D09C}" type="datetimeFigureOut">
              <a:rPr kumimoji="1" lang="ja-JP" altLang="en-US" smtClean="0"/>
              <a:pPr/>
              <a:t>2012/12/2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422-5E8D-4529-B50B-DBFAEB7C1F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5E0-CAEF-4B99-A624-762E71B5D09C}" type="datetimeFigureOut">
              <a:rPr kumimoji="1" lang="ja-JP" altLang="en-US" smtClean="0"/>
              <a:pPr/>
              <a:t>2012/12/2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422-5E8D-4529-B50B-DBFAEB7C1F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5E0-CAEF-4B99-A624-762E71B5D09C}" type="datetimeFigureOut">
              <a:rPr kumimoji="1" lang="ja-JP" altLang="en-US" smtClean="0"/>
              <a:pPr/>
              <a:t>2012/12/2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422-5E8D-4529-B50B-DBFAEB7C1F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5E0-CAEF-4B99-A624-762E71B5D09C}" type="datetimeFigureOut">
              <a:rPr kumimoji="1" lang="ja-JP" altLang="en-US" smtClean="0"/>
              <a:pPr/>
              <a:t>2012/12/2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422-5E8D-4529-B50B-DBFAEB7C1F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5E0-CAEF-4B99-A624-762E71B5D09C}" type="datetimeFigureOut">
              <a:rPr kumimoji="1" lang="ja-JP" altLang="en-US" smtClean="0"/>
              <a:pPr/>
              <a:t>2012/12/2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422-5E8D-4529-B50B-DBFAEB7C1F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35E0-CAEF-4B99-A624-762E71B5D09C}" type="datetimeFigureOut">
              <a:rPr kumimoji="1" lang="ja-JP" altLang="en-US" smtClean="0"/>
              <a:pPr/>
              <a:t>2012/12/2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C422-5E8D-4529-B50B-DBFAEB7C1F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2000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3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www.multimetall.jp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hyperlink" Target="http://www.multimetall.jp/" TargetMode="External"/><Relationship Id="rId5" Type="http://schemas.openxmlformats.org/officeDocument/2006/relationships/image" Target="../media/image37.png"/><Relationship Id="rId10" Type="http://schemas.openxmlformats.org/officeDocument/2006/relationships/hyperlink" Target="mailto:info@multimetall.jp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CCD6A6-26E9-4B56-9D80-BD382B21B332}" type="slidenum">
              <a:rPr lang="nl-NL" altLang="ja-JP" smtClean="0"/>
              <a:pPr/>
              <a:t>1</a:t>
            </a:fld>
            <a:endParaRPr lang="nl-NL" altLang="ja-JP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10” </a:t>
            </a:r>
            <a:r>
              <a:rPr lang="ja-JP" alt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ｲﾝﾁﾍﾞﾝｾﾞﾝ配管補修</a:t>
            </a:r>
            <a: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endParaRPr lang="nl-NL" altLang="ja-JP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endParaRPr lang="nl-BE" altLang="ja-JP" sz="2800" dirty="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endParaRPr lang="nl-NL" altLang="ja-JP" sz="2800" dirty="0" smtClean="0">
              <a:solidFill>
                <a:schemeClr val="accent2"/>
              </a:solidFill>
              <a:ea typeface="ＭＳ Ｐゴシック" charset="-128"/>
            </a:endParaRPr>
          </a:p>
        </p:txBody>
      </p:sp>
      <p:pic>
        <p:nvPicPr>
          <p:cNvPr id="2053" name="Picture 6" descr="ar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3446463"/>
            <a:ext cx="3384550" cy="2651125"/>
          </a:xfrm>
          <a:noFill/>
        </p:spPr>
      </p:pic>
      <p:pic>
        <p:nvPicPr>
          <p:cNvPr id="2054" name="Picture 7" descr="P1010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11638" y="1125538"/>
            <a:ext cx="4681537" cy="3511550"/>
          </a:xfrm>
          <a:noFill/>
        </p:spPr>
      </p:pic>
      <p:sp>
        <p:nvSpPr>
          <p:cNvPr id="224266" name="AutoShape 10"/>
          <p:cNvSpPr>
            <a:spLocks noChangeArrowheads="1"/>
          </p:cNvSpPr>
          <p:nvPr/>
        </p:nvSpPr>
        <p:spPr bwMode="auto">
          <a:xfrm rot="10800000">
            <a:off x="2411413" y="4292600"/>
            <a:ext cx="360362" cy="358775"/>
          </a:xfrm>
          <a:prstGeom prst="upArrow">
            <a:avLst>
              <a:gd name="adj1" fmla="val 60454"/>
              <a:gd name="adj2" fmla="val 421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24267" name="AutoShape 11"/>
          <p:cNvSpPr>
            <a:spLocks noChangeArrowheads="1"/>
          </p:cNvSpPr>
          <p:nvPr/>
        </p:nvSpPr>
        <p:spPr bwMode="auto">
          <a:xfrm rot="1166941">
            <a:off x="4643438" y="2133600"/>
            <a:ext cx="360362" cy="358775"/>
          </a:xfrm>
          <a:prstGeom prst="upArrow">
            <a:avLst>
              <a:gd name="adj1" fmla="val 60454"/>
              <a:gd name="adj2" fmla="val 421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649288" y="912813"/>
            <a:ext cx="34432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漏出は、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(12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月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25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日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ｸﾘｽﾏｽ中にｵﾗﾝﾀﾞの精製所でﾍﾞﾝｾﾞﾝ搬送用の配管に生じました。圧力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10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ﾊﾞｰﾙ以上、約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20mm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の配管支持材で覆われた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10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ｲﾝﾁの炭素鋼鋼管の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1mm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の穴から漏れ出ていました。</a:t>
            </a:r>
            <a:endParaRPr lang="en-US" altLang="ja-JP" dirty="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4787900" y="6005513"/>
            <a:ext cx="437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l-BE" altLang="ja-JP" sz="1400" i="1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 sz="1400" i="1">
                <a:solidFill>
                  <a:srgbClr val="000099"/>
                </a:solidFill>
                <a:ea typeface="ＭＳ Ｐゴシック" charset="-128"/>
              </a:rPr>
              <a:t>安全上の理由により噴出の撮影はできません</a:t>
            </a:r>
            <a:r>
              <a:rPr lang="nl-BE" altLang="ja-JP" sz="1400" i="1">
                <a:solidFill>
                  <a:srgbClr val="000099"/>
                </a:solidFill>
                <a:ea typeface="ＭＳ Ｐゴシック" charset="-128"/>
              </a:rPr>
              <a:t>)</a:t>
            </a:r>
            <a:endParaRPr lang="nl-NL" altLang="ja-JP" sz="1400" i="1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5148263" y="2349500"/>
            <a:ext cx="3324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ja-JP" altLang="en-US" b="1">
                <a:solidFill>
                  <a:srgbClr val="FFFF00"/>
                </a:solidFill>
                <a:ea typeface="ＭＳ Ｐゴシック" charset="-128"/>
              </a:rPr>
              <a:t>ｽﾘｰﾊﾟｰとﾊﾟｲﾌﾟｻﾎﾟｰﾄを取付</a:t>
            </a:r>
            <a:endParaRPr lang="nl-NL" altLang="ja-JP" b="1">
              <a:solidFill>
                <a:srgbClr val="FFFF00"/>
              </a:solidFill>
              <a:ea typeface="ＭＳ Ｐゴシック" charset="-128"/>
            </a:endParaRPr>
          </a:p>
        </p:txBody>
      </p:sp>
      <p:pic>
        <p:nvPicPr>
          <p:cNvPr id="2060" name="Picture 15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6" grpId="0" animBg="1"/>
      <p:bldP spid="224267" grpId="0" animBg="1"/>
      <p:bldP spid="2242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EE6963-A31C-4002-B37D-91A182114CE1}" type="slidenum">
              <a:rPr lang="nl-NL" altLang="ja-JP" smtClean="0"/>
              <a:pPr/>
              <a:t>10</a:t>
            </a:fld>
            <a:endParaRPr lang="nl-NL" altLang="ja-JP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BE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MM-</a:t>
            </a:r>
            <a:r>
              <a:rPr lang="ja-JP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ﾒﾀﾙ</a:t>
            </a:r>
            <a:r>
              <a:rPr lang="nl-BE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oL-</a:t>
            </a:r>
            <a:r>
              <a:rPr lang="ja-JP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ｽﾁｰﾙｾﾗﾐｯｸ</a:t>
            </a:r>
            <a:endParaRPr lang="nl-NL" altLang="ja-JP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BE" altLang="ja-JP" sz="280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NL" altLang="ja-JP" sz="2800" smtClean="0">
              <a:solidFill>
                <a:schemeClr val="accent2"/>
              </a:solidFill>
              <a:ea typeface="ＭＳ Ｐゴシック" charset="-128"/>
            </a:endParaRPr>
          </a:p>
        </p:txBody>
      </p:sp>
      <p:pic>
        <p:nvPicPr>
          <p:cNvPr id="10245" name="Picture 4" descr="3280 O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5213" y="765175"/>
            <a:ext cx="7129462" cy="5421313"/>
          </a:xfrm>
          <a:noFill/>
        </p:spPr>
      </p:pic>
      <p:pic>
        <p:nvPicPr>
          <p:cNvPr id="10246" name="Picture 7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D900B6-A876-4B49-9EA2-281D3AB53A63}" type="slidenum">
              <a:rPr lang="nl-NL" altLang="ja-JP" smtClean="0"/>
              <a:pPr/>
              <a:t>11</a:t>
            </a:fld>
            <a:endParaRPr lang="nl-NL" altLang="ja-JP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2200" dirty="0" smtClean="0">
                <a:solidFill>
                  <a:srgbClr val="000099"/>
                </a:solidFill>
                <a:ea typeface="ＭＳ Ｐゴシック" charset="-128"/>
              </a:rPr>
              <a:t>技術ﾃﾞｰﾀｼｰﾄ</a:t>
            </a:r>
            <a:r>
              <a:rPr lang="nl-BE" altLang="ja-JP" sz="2200" dirty="0" smtClean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nl-BE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MM-</a:t>
            </a:r>
            <a:r>
              <a:rPr lang="ja-JP" alt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ﾒﾀﾙ</a:t>
            </a:r>
            <a:r>
              <a:rPr lang="nl-BE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SS-</a:t>
            </a:r>
            <a:r>
              <a:rPr lang="ja-JP" alt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ｽﾁｰﾙ</a:t>
            </a:r>
            <a:endParaRPr lang="nl-NL" altLang="ja-JP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BE" altLang="ja-JP" sz="280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NL" altLang="ja-JP" sz="280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nl-BE" altLang="ja-JP" sz="1600">
              <a:ea typeface="ＭＳ Ｐゴシック" charset="-128"/>
            </a:endParaRPr>
          </a:p>
        </p:txBody>
      </p:sp>
      <p:pic>
        <p:nvPicPr>
          <p:cNvPr id="11270" name="Picture 9" descr="MM-Logo 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40" name="Picture 12"/>
          <p:cNvPicPr>
            <a:picLocks noChangeAspect="1" noChangeArrowheads="1"/>
          </p:cNvPicPr>
          <p:nvPr/>
        </p:nvPicPr>
        <p:blipFill>
          <a:blip r:embed="rId4" cstate="print"/>
          <a:srcRect l="23698" r="23773"/>
          <a:stretch>
            <a:fillRect/>
          </a:stretch>
        </p:blipFill>
        <p:spPr bwMode="auto">
          <a:xfrm rot="261074">
            <a:off x="6070600" y="1341438"/>
            <a:ext cx="246221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9" name="Picture 11"/>
          <p:cNvPicPr>
            <a:picLocks noChangeAspect="1" noChangeArrowheads="1"/>
          </p:cNvPicPr>
          <p:nvPr/>
        </p:nvPicPr>
        <p:blipFill>
          <a:blip r:embed="rId5" cstate="print"/>
          <a:srcRect l="23773" r="23773"/>
          <a:stretch>
            <a:fillRect/>
          </a:stretch>
        </p:blipFill>
        <p:spPr bwMode="auto">
          <a:xfrm rot="-620130">
            <a:off x="3619500" y="1412875"/>
            <a:ext cx="2968625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8" name="Picture 10"/>
          <p:cNvPicPr>
            <a:picLocks noChangeAspect="1" noChangeArrowheads="1"/>
          </p:cNvPicPr>
          <p:nvPr/>
        </p:nvPicPr>
        <p:blipFill>
          <a:blip r:embed="rId6" cstate="print"/>
          <a:srcRect l="23810" r="23920"/>
          <a:stretch>
            <a:fillRect/>
          </a:stretch>
        </p:blipFill>
        <p:spPr bwMode="auto">
          <a:xfrm rot="216682">
            <a:off x="611188" y="1200150"/>
            <a:ext cx="31591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C21B55-A377-41AD-BBF6-657ADAA82228}" type="slidenum">
              <a:rPr lang="ja-JP" altLang="nl-NL" smtClean="0"/>
              <a:pPr/>
              <a:t>12</a:t>
            </a:fld>
            <a:endParaRPr lang="nl-NL" altLang="ja-JP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マルチメタル社製 ポリマーメタル</a:t>
            </a:r>
            <a:r>
              <a:rPr lang="en-US" altLang="ja-JP" sz="22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charset="0"/>
              </a:rPr>
              <a:t>®</a:t>
            </a:r>
            <a:r>
              <a:rPr lang="en-US" altLang="ja-JP" sz="2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charset="0"/>
              </a:rPr>
              <a:t/>
            </a:r>
            <a:br>
              <a:rPr lang="en-US" altLang="ja-JP" sz="2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charset="0"/>
              </a:rPr>
            </a:br>
            <a:endParaRPr lang="de-DE" altLang="ja-JP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36625"/>
            <a:ext cx="4835525" cy="2347913"/>
          </a:xfrm>
        </p:spPr>
        <p:txBody>
          <a:bodyPr>
            <a:normAutofit fontScale="92500" lnSpcReduction="10000"/>
          </a:bodyPr>
          <a:lstStyle/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ﾄﾞｲﾂ ﾏﾙﾁﾒﾀﾙ社では、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金属及び合金補修用の“ﾎﾟﾘﾏｰﾒﾀﾙ”による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補修・接合技術に</a:t>
            </a:r>
            <a:r>
              <a:rPr lang="en-US" altLang="ja-JP" sz="1800" dirty="0" smtClean="0">
                <a:solidFill>
                  <a:srgbClr val="000099"/>
                </a:solidFill>
                <a:ea typeface="ＭＳ Ｐゴシック" charset="-128"/>
              </a:rPr>
              <a:t>30</a:t>
            </a: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数年間を投資しています。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機械設備</a:t>
            </a:r>
            <a:r>
              <a:rPr lang="ja-JP" altLang="en-US" sz="1800" dirty="0">
                <a:solidFill>
                  <a:srgbClr val="000099"/>
                </a:solidFill>
                <a:ea typeface="ＭＳ Ｐゴシック" charset="-128"/>
              </a:rPr>
              <a:t>や</a:t>
            </a: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工場建造物に於いては、機能上、特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に重要な構成部が、応力割れや亀裂、腐食、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ｷｬﾋﾞﾃｰｼｮﾝ、化学的または熱などによる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厳しい負荷応力にしばしば曝されています。</a:t>
            </a:r>
            <a:endParaRPr lang="de-DE" sz="1800" dirty="0" smtClean="0">
              <a:solidFill>
                <a:srgbClr val="000099"/>
              </a:solidFill>
            </a:endParaRPr>
          </a:p>
        </p:txBody>
      </p:sp>
      <p:pic>
        <p:nvPicPr>
          <p:cNvPr id="20485" name="Picture 4" descr="firmenb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020763"/>
            <a:ext cx="3184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50850" y="3436938"/>
            <a:ext cx="81359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938" indent="-7938" algn="just" eaLnBrk="1" hangingPunct="1">
              <a:spcBef>
                <a:spcPct val="50000"/>
              </a:spcBef>
            </a:pP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ﾎﾟﾘﾏｰﾒﾀﾙで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処理した構成部分は、上記の各種応力から予防的に保護する事が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可</a:t>
            </a:r>
            <a:endParaRPr lang="en-US" altLang="ja-JP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 eaLnBrk="1" hangingPunct="1">
              <a:spcBef>
                <a:spcPct val="50000"/>
              </a:spcBef>
            </a:pP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能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です。さらに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、ﾏﾙﾁﾒﾀﾙ社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の低温補修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技術は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、製品の取り扱いが容易であり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、</a:t>
            </a:r>
            <a:endParaRPr lang="en-US" altLang="ja-JP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 eaLnBrk="1" hangingPunct="1">
              <a:spcBef>
                <a:spcPct val="50000"/>
              </a:spcBef>
            </a:pP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破損部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の耐久性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に於いて優れた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補修が可能となります。</a:t>
            </a:r>
            <a:endParaRPr lang="ja-JP" altLang="de-DE" dirty="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3082925" y="5761038"/>
            <a:ext cx="29781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324475" algn="r"/>
              </a:tabLst>
            </a:pPr>
            <a:r>
              <a:rPr lang="de-DE" altLang="ja-JP" sz="2400" b="1">
                <a:solidFill>
                  <a:srgbClr val="000099"/>
                </a:solidFill>
                <a:ea typeface="ＭＳ Ｐゴシック" charset="-128"/>
              </a:rPr>
              <a:t>MultiMetall</a:t>
            </a:r>
            <a:br>
              <a:rPr lang="de-DE" altLang="ja-JP" sz="2400" b="1">
                <a:solidFill>
                  <a:srgbClr val="000099"/>
                </a:solidFill>
                <a:ea typeface="ＭＳ Ｐゴシック" charset="-128"/>
              </a:rPr>
            </a:br>
            <a:r>
              <a:rPr lang="de-DE" altLang="ja-JP" sz="1600">
                <a:solidFill>
                  <a:srgbClr val="000099"/>
                </a:solidFill>
                <a:ea typeface="ＭＳ Ｐゴシック" charset="-128"/>
              </a:rPr>
              <a:t>theMetalExistenceCompany™</a:t>
            </a:r>
            <a:r>
              <a:rPr lang="de-DE" altLang="ja-JP">
                <a:solidFill>
                  <a:srgbClr val="000099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20493" name="Picture 13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2170113" y="5013325"/>
            <a:ext cx="4802187" cy="542925"/>
            <a:chOff x="1298" y="3158"/>
            <a:chExt cx="3025" cy="342"/>
          </a:xfrm>
        </p:grpSpPr>
        <p:pic>
          <p:nvPicPr>
            <p:cNvPr id="15" name="Picture 15" descr="micro_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micro_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7" descr="micro_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micro_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9" descr="micro_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0" descr="micro_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1" descr="micro_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" y="3158"/>
              <a:ext cx="432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29285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868819-2864-4614-A863-9E2C2700C0C4}" type="slidenum">
              <a:rPr lang="ja-JP" altLang="nl-NL" smtClean="0"/>
              <a:pPr/>
              <a:t>13</a:t>
            </a:fld>
            <a:endParaRPr lang="nl-NL" altLang="ja-JP" smtClean="0"/>
          </a:p>
        </p:txBody>
      </p:sp>
      <p:pic>
        <p:nvPicPr>
          <p:cNvPr id="20583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34430">
            <a:off x="436563" y="2813050"/>
            <a:ext cx="4351337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ja-JP" altLang="en-US" sz="2200" dirty="0" smtClean="0">
                <a:solidFill>
                  <a:srgbClr val="002060"/>
                </a:solidFill>
                <a:ea typeface="ＭＳ Ｐゴシック" charset="-128"/>
              </a:rPr>
              <a:t>“</a:t>
            </a:r>
            <a:r>
              <a:rPr lang="ja-JP" altLang="nl-BE" sz="2200" dirty="0" smtClean="0">
                <a:solidFill>
                  <a:srgbClr val="002060"/>
                </a:solidFill>
                <a:ea typeface="ＭＳ Ｐゴシック" charset="-128"/>
              </a:rPr>
              <a:t>マルチメタル</a:t>
            </a:r>
            <a:r>
              <a:rPr lang="ja-JP" altLang="en-US" sz="2200" dirty="0" smtClean="0">
                <a:solidFill>
                  <a:srgbClr val="002060"/>
                </a:solidFill>
                <a:ea typeface="ＭＳ Ｐゴシック" charset="-128"/>
              </a:rPr>
              <a:t>”＆</a:t>
            </a:r>
            <a:r>
              <a:rPr lang="ja-JP" altLang="nl-BE" sz="2200" dirty="0" smtClean="0">
                <a:solidFill>
                  <a:srgbClr val="002060"/>
                </a:solidFill>
                <a:ea typeface="ＭＳ Ｐゴシック" charset="-128"/>
              </a:rPr>
              <a:t>インターネット</a:t>
            </a:r>
            <a:endParaRPr lang="de-DE" sz="2200" dirty="0" smtClean="0">
              <a:solidFill>
                <a:srgbClr val="002060"/>
              </a:solidFill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どうぞマルチメタルのホームページ </a:t>
            </a:r>
            <a:r>
              <a:rPr lang="en-US" altLang="ja-JP" sz="1800" dirty="0" smtClean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de-DE" altLang="ja-JP" sz="1800" b="1" u="sng" dirty="0" smtClean="0">
                <a:solidFill>
                  <a:srgbClr val="000099"/>
                </a:solidFill>
                <a:ea typeface="ＭＳ Ｐゴシック" charset="-128"/>
              </a:rPr>
              <a:t>www.polymermetal.com</a:t>
            </a:r>
            <a:r>
              <a:rPr lang="en-US" altLang="ja-JP" sz="1800" dirty="0" smtClean="0">
                <a:solidFill>
                  <a:srgbClr val="000099"/>
                </a:solidFill>
                <a:ea typeface="ＭＳ Ｐゴシック" charset="-128"/>
              </a:rPr>
              <a:t>) </a:t>
            </a: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をご覧下さい。各種製品についての詳細な情報及び利用方法が掲載されています。</a:t>
            </a:r>
            <a:endParaRPr lang="ja-JP" altLang="de-DE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0" indent="0" algn="just" eaLnBrk="1" hangingPunct="1">
              <a:buFontTx/>
              <a:buNone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charset="-128"/>
              </a:rPr>
              <a:t>(</a:t>
            </a:r>
            <a:r>
              <a:rPr lang="ja-JP" altLang="en-US" sz="1800" dirty="0" smtClean="0">
                <a:solidFill>
                  <a:srgbClr val="FF0000"/>
                </a:solidFill>
                <a:ea typeface="ＭＳ Ｐゴシック" charset="-128"/>
              </a:rPr>
              <a:t>日本語版は、</a:t>
            </a:r>
            <a:r>
              <a:rPr lang="de-DE" altLang="ja-JP" sz="1800" dirty="0" smtClean="0">
                <a:solidFill>
                  <a:srgbClr val="FF0000"/>
                </a:solidFill>
                <a:ea typeface="ＭＳ Ｐゴシック" charset="-128"/>
                <a:hlinkClick r:id="rId4"/>
              </a:rPr>
              <a:t>www.multimetall.jp/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charset="-128"/>
              </a:rPr>
              <a:t>)</a:t>
            </a:r>
            <a:r>
              <a:rPr lang="ja-JP" altLang="en-US" sz="1800" dirty="0" smtClean="0">
                <a:solidFill>
                  <a:srgbClr val="FF0000"/>
                </a:solidFill>
                <a:ea typeface="ＭＳ Ｐゴシック" charset="-128"/>
              </a:rPr>
              <a:t>をご覧</a:t>
            </a:r>
            <a:endParaRPr lang="en-US" altLang="ja-JP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0" indent="0" algn="just" eaLnBrk="1" hangingPunct="1">
              <a:buFontTx/>
              <a:buNone/>
            </a:pPr>
            <a:r>
              <a:rPr lang="ja-JP" altLang="en-US" sz="1800" dirty="0" smtClean="0">
                <a:solidFill>
                  <a:srgbClr val="FF0000"/>
                </a:solidFill>
                <a:ea typeface="ＭＳ Ｐゴシック" charset="-128"/>
              </a:rPr>
              <a:t>下さい。</a:t>
            </a:r>
            <a:endParaRPr lang="de-DE" sz="1800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buFontTx/>
              <a:buNone/>
            </a:pPr>
            <a:r>
              <a:rPr lang="de-DE" altLang="ja-JP" sz="1800" dirty="0" smtClean="0">
                <a:solidFill>
                  <a:srgbClr val="000099"/>
                </a:solidFill>
                <a:latin typeface="Bookman Old Style" pitchFamily="18" charset="0"/>
                <a:ea typeface="ＭＳ Ｐゴシック" charset="-128"/>
              </a:rPr>
              <a:t>MM</a:t>
            </a:r>
            <a:r>
              <a:rPr lang="de-DE" altLang="ja-JP" sz="1800" dirty="0" smtClean="0">
                <a:solidFill>
                  <a:srgbClr val="000099"/>
                </a:solidFill>
                <a:ea typeface="ＭＳ Ｐゴシック" charset="-128"/>
              </a:rPr>
              <a:t>HP</a:t>
            </a:r>
            <a:r>
              <a:rPr lang="ja-JP" altLang="de-DE" sz="1800" dirty="0" smtClean="0">
                <a:solidFill>
                  <a:srgbClr val="000099"/>
                </a:solidFill>
                <a:ea typeface="ＭＳ Ｐゴシック" charset="-128"/>
              </a:rPr>
              <a:t>のスクリーンショットの一部です。</a:t>
            </a:r>
            <a:endParaRPr lang="de-DE" sz="1800" dirty="0" smtClean="0">
              <a:solidFill>
                <a:srgbClr val="000099"/>
              </a:solidFill>
            </a:endParaRPr>
          </a:p>
        </p:txBody>
      </p:sp>
      <p:pic>
        <p:nvPicPr>
          <p:cNvPr id="20584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8437">
            <a:off x="2851150" y="4127500"/>
            <a:ext cx="314801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294">
            <a:off x="5062538" y="1700213"/>
            <a:ext cx="31813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41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87267">
            <a:off x="5495925" y="3832225"/>
            <a:ext cx="3238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8" descr="MM-Logo colo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517369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97502-1AEF-4204-8E2F-7FF85C8774B3}" type="slidenum">
              <a:rPr lang="ja-JP" altLang="nl-NL" smtClean="0"/>
              <a:pPr/>
              <a:t>14</a:t>
            </a:fld>
            <a:endParaRPr lang="nl-NL" altLang="ja-JP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本資料の主要部分は、 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EMHA </a:t>
            </a:r>
            <a:r>
              <a:rPr lang="en-GB" altLang="ja-JP" sz="2000" dirty="0" err="1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technisch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GB" altLang="ja-JP" sz="2000" dirty="0" err="1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b.v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</a:t>
            </a:r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の好意によって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MM</a:t>
            </a:r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が自由に使用できるプレゼンテーションおよび情報に基づくものです</a:t>
            </a:r>
            <a:r>
              <a:rPr lang="ja-JP" altLang="en-GB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。</a:t>
            </a:r>
            <a:r>
              <a:rPr lang="en-US" altLang="ja-JP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altLang="ja-JP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altLang="ja-JP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EMHA </a:t>
            </a:r>
            <a:r>
              <a:rPr lang="en-GB" altLang="ja-JP" sz="2000" dirty="0" err="1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technisch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GB" altLang="ja-JP" sz="2000" dirty="0" err="1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b.v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</a:t>
            </a:r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は、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MM</a:t>
            </a:r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のオランダにおける専属パートナーであり</a:t>
            </a:r>
            <a:r>
              <a:rPr lang="ja-JP" altLang="en-GB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、</a:t>
            </a:r>
            <a:r>
              <a:rPr lang="en-US" altLang="ja-JP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altLang="ja-JP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ja-JP" altLang="en-GB" sz="20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長年</a:t>
            </a:r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に</a:t>
            </a:r>
            <a:r>
              <a:rPr lang="ja-JP" altLang="en-US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渡って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MM</a:t>
            </a:r>
            <a:r>
              <a:rPr lang="ja-JP" altLang="en-GB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のポリマー製品を使用して見事な修理を行っております。</a:t>
            </a:r>
            <a: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GB" altLang="ja-JP" sz="20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endParaRPr lang="de-DE" altLang="ja-JP" sz="2400" dirty="0" smtClean="0">
              <a:solidFill>
                <a:srgbClr val="00009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468313" y="6243638"/>
            <a:ext cx="8207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ﾎﾟﾘﾏｰﾒﾀﾙ</a:t>
            </a:r>
            <a:r>
              <a:rPr lang="de-DE" altLang="ja-JP" sz="1600" baseline="30000" dirty="0" smtClean="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 dirty="0" smtClean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de-DE" altLang="ja-JP" sz="1600" dirty="0">
                <a:solidFill>
                  <a:srgbClr val="000099"/>
                </a:solidFill>
                <a:ea typeface="ＭＳ Ｐゴシック" charset="-128"/>
              </a:rPr>
              <a:t>• </a:t>
            </a: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ﾏﾙﾁﾒﾀﾙ</a:t>
            </a:r>
            <a:r>
              <a:rPr lang="de-DE" altLang="ja-JP" sz="1600" baseline="30000" dirty="0" smtClean="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 dirty="0" smtClean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de-DE" altLang="ja-JP" sz="1600" dirty="0">
                <a:solidFill>
                  <a:srgbClr val="000099"/>
                </a:solidFill>
                <a:ea typeface="ＭＳ Ｐゴシック" charset="-128"/>
              </a:rPr>
              <a:t>• </a:t>
            </a: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ｾﾗﾐｳﾑ</a:t>
            </a:r>
            <a:r>
              <a:rPr lang="de-DE" altLang="ja-JP" sz="1600" baseline="30000" dirty="0" smtClean="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 dirty="0" smtClean="0">
                <a:solidFill>
                  <a:srgbClr val="000099"/>
                </a:solidFill>
                <a:ea typeface="ＭＳ Ｐゴシック" charset="-128"/>
              </a:rPr>
              <a:t> •</a:t>
            </a: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ﾓﾘﾒﾀﾙ</a:t>
            </a:r>
            <a:r>
              <a:rPr lang="de-DE" altLang="ja-JP" sz="1600" baseline="30000" dirty="0" smtClean="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 dirty="0" smtClean="0">
                <a:solidFill>
                  <a:srgbClr val="000099"/>
                </a:solidFill>
                <a:ea typeface="ＭＳ Ｐゴシック" charset="-128"/>
              </a:rPr>
              <a:t> •</a:t>
            </a:r>
            <a:r>
              <a:rPr lang="ja-JP" altLang="en-US" sz="1600" dirty="0" smtClean="0">
                <a:solidFill>
                  <a:srgbClr val="000099"/>
                </a:solidFill>
                <a:ea typeface="ＭＳ Ｐゴシック" charset="-128"/>
              </a:rPr>
              <a:t>ｾﾘｳﾑ</a:t>
            </a:r>
            <a:r>
              <a:rPr lang="de-DE" altLang="ja-JP" sz="1600" baseline="30000" dirty="0" smtClean="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 dirty="0" smtClean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de-DE" altLang="ja-JP" sz="1600" dirty="0">
                <a:solidFill>
                  <a:srgbClr val="000099"/>
                </a:solidFill>
                <a:ea typeface="ＭＳ Ｐゴシック" charset="-128"/>
              </a:rPr>
              <a:t>• </a:t>
            </a:r>
            <a:r>
              <a:rPr lang="de-DE" altLang="ja-JP" sz="1600" dirty="0">
                <a:solidFill>
                  <a:srgbClr val="000099"/>
                </a:solidFill>
                <a:latin typeface="ＭＳ Ｐゴシック" charset="-128"/>
                <a:ea typeface="ＭＳ Ｐゴシック" charset="-128"/>
              </a:rPr>
              <a:t>XETEX</a:t>
            </a:r>
            <a:r>
              <a:rPr lang="de-DE" altLang="ja-JP" sz="1600" baseline="30000" dirty="0">
                <a:solidFill>
                  <a:srgbClr val="000099"/>
                </a:solidFill>
                <a:ea typeface="ＭＳ Ｐゴシック" charset="-128"/>
              </a:rPr>
              <a:t>®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457200" y="1020763"/>
            <a:ext cx="81470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938" indent="-7938" algn="just" eaLnBrk="1" hangingPunct="1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ea typeface="ＭＳ Ｐゴシック" charset="-128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76375" y="2852738"/>
            <a:ext cx="3419475" cy="1943100"/>
            <a:chOff x="340" y="1888"/>
            <a:chExt cx="2154" cy="1224"/>
          </a:xfrm>
        </p:grpSpPr>
        <p:pic>
          <p:nvPicPr>
            <p:cNvPr id="22539" name="Picture 8" descr="Logo EMH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" y="1888"/>
              <a:ext cx="1446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Rectangle 9"/>
            <p:cNvSpPr>
              <a:spLocks noChangeArrowheads="1"/>
            </p:cNvSpPr>
            <p:nvPr/>
          </p:nvSpPr>
          <p:spPr bwMode="auto">
            <a:xfrm>
              <a:off x="340" y="2341"/>
              <a:ext cx="2154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938" indent="-7938" eaLnBrk="1" hangingPunct="1">
                <a:spcBef>
                  <a:spcPct val="50000"/>
                </a:spcBef>
              </a:pP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EMHA technisch bureau b.v.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P.O. Box 54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2980 AB Ridderkerk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Netherlands</a:t>
              </a:r>
            </a:p>
            <a:p>
              <a:pPr marL="7938" indent="-7938" eaLnBrk="1" hangingPunct="1">
                <a:spcBef>
                  <a:spcPct val="50000"/>
                </a:spcBef>
              </a:pP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Tel: +31-18 04 84 34 3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Fax: +31-18 04 18 58 1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info@emhabv.com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www.emhabv.com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19700" y="2852738"/>
            <a:ext cx="2736850" cy="1943100"/>
            <a:chOff x="2608" y="1888"/>
            <a:chExt cx="1724" cy="1224"/>
          </a:xfrm>
        </p:grpSpPr>
        <p:pic>
          <p:nvPicPr>
            <p:cNvPr id="22537" name="Picture 4" descr="MM-Logo colo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1" y="1888"/>
              <a:ext cx="805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2608" y="2341"/>
              <a:ext cx="1724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938" indent="-7938" eaLnBrk="1" hangingPunct="1">
                <a:spcBef>
                  <a:spcPct val="50000"/>
                </a:spcBef>
              </a:pP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MultiMetall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P.O. Box 12 02 64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41720 Viersen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Germany</a:t>
              </a:r>
            </a:p>
            <a:p>
              <a:pPr marL="7938" indent="-7938" eaLnBrk="1" hangingPunct="1">
                <a:spcBef>
                  <a:spcPct val="50000"/>
                </a:spcBef>
              </a:pP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Tel: 0 21 62-97 00 9-0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Fax: 0 21 62-97 00 9-11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info@polymermetal.com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www.polymermetal.com </a:t>
              </a:r>
            </a:p>
          </p:txBody>
        </p:sp>
      </p:grpSp>
      <p:pic>
        <p:nvPicPr>
          <p:cNvPr id="22536" name="Picture 13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7590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8" grpId="0"/>
      <p:bldP spid="2078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MM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製品は</a:t>
            </a:r>
            <a:r>
              <a:rPr kumimoji="1"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各国船級協会から認証されています。</a:t>
            </a:r>
          </a:p>
        </p:txBody>
      </p:sp>
      <p:sp>
        <p:nvSpPr>
          <p:cNvPr id="23555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800" smtClean="0">
              <a:ea typeface="ＭＳ Ｐゴシック" charset="-128"/>
            </a:endParaRP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715000" y="1535113"/>
            <a:ext cx="2971800" cy="639762"/>
          </a:xfrm>
        </p:spPr>
        <p:txBody>
          <a:bodyPr/>
          <a:lstStyle/>
          <a:p>
            <a:pPr algn="ctr"/>
            <a:endParaRPr kumimoji="1" lang="ja-JP" altLang="en-US" dirty="0" smtClean="0">
              <a:ea typeface="ＭＳ Ｐゴシック" charset="-128"/>
            </a:endParaRPr>
          </a:p>
        </p:txBody>
      </p:sp>
      <p:sp>
        <p:nvSpPr>
          <p:cNvPr id="23557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357813" y="2174875"/>
            <a:ext cx="3328987" cy="3951288"/>
          </a:xfrm>
        </p:spPr>
        <p:txBody>
          <a:bodyPr/>
          <a:lstStyle/>
          <a:p>
            <a:pPr>
              <a:buFontTx/>
              <a:buNone/>
            </a:pPr>
            <a:endParaRPr lang="de-DE" altLang="ja-JP" sz="1800" smtClean="0">
              <a:solidFill>
                <a:srgbClr val="000099"/>
              </a:solidFill>
              <a:ea typeface="ＭＳ Ｐゴシック" charset="-128"/>
            </a:endParaRPr>
          </a:p>
          <a:p>
            <a:pPr>
              <a:buFontTx/>
              <a:buNone/>
            </a:pPr>
            <a:endParaRPr kumimoji="1" lang="en-US" altLang="ja-JP" sz="1800" smtClean="0">
              <a:ea typeface="ＭＳ Ｐゴシック" charset="-128"/>
            </a:endParaRPr>
          </a:p>
          <a:p>
            <a:pPr>
              <a:buFontTx/>
              <a:buNone/>
            </a:pPr>
            <a:endParaRPr kumimoji="1" lang="ja-JP" altLang="en-US" sz="1800" smtClean="0">
              <a:ea typeface="ＭＳ Ｐゴシック" charset="-128"/>
            </a:endParaRPr>
          </a:p>
        </p:txBody>
      </p:sp>
      <p:sp>
        <p:nvSpPr>
          <p:cNvPr id="2355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3686C5-8F27-49AE-85C1-622F0829A507}" type="slidenum">
              <a:rPr lang="ja-JP" altLang="nl-NL" smtClean="0"/>
              <a:pPr/>
              <a:t>15</a:t>
            </a:fld>
            <a:endParaRPr lang="nl-NL" altLang="ja-JP" smtClean="0"/>
          </a:p>
        </p:txBody>
      </p:sp>
      <p:pic>
        <p:nvPicPr>
          <p:cNvPr id="23559" name="Picture 4" descr="MM-Logo 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8243" y="1571625"/>
            <a:ext cx="10715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2928938"/>
            <a:ext cx="1803400" cy="2286000"/>
          </a:xfrm>
          <a:noFill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0820">
            <a:off x="2616200" y="1577975"/>
            <a:ext cx="1849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90856">
            <a:off x="473075" y="1052513"/>
            <a:ext cx="46545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38" y="3143250"/>
            <a:ext cx="10652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37191">
            <a:off x="4005263" y="2533650"/>
            <a:ext cx="11414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75" y="2000250"/>
            <a:ext cx="9715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59993">
            <a:off x="2535238" y="4233863"/>
            <a:ext cx="12287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5786438" y="2357438"/>
            <a:ext cx="28575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600" b="1" dirty="0">
                <a:latin typeface="Arial" pitchFamily="34" charset="0"/>
                <a:ea typeface="ＭＳ Ｐゴシック" charset="-128"/>
                <a:cs typeface="Arial" pitchFamily="34" charset="0"/>
              </a:rPr>
              <a:t>(</a:t>
            </a:r>
            <a:r>
              <a:rPr kumimoji="1" lang="ja-JP" altLang="en-US" sz="1600" b="1" dirty="0">
                <a:latin typeface="Arial" pitchFamily="34" charset="0"/>
                <a:ea typeface="ＭＳ Ｐゴシック" charset="-128"/>
                <a:cs typeface="Arial" pitchFamily="34" charset="0"/>
              </a:rPr>
              <a:t>お問合わせ</a:t>
            </a:r>
            <a:r>
              <a:rPr kumimoji="1" lang="en-US" altLang="ja-JP" sz="1600" b="1" dirty="0">
                <a:latin typeface="Arial" pitchFamily="34" charset="0"/>
                <a:ea typeface="ＭＳ Ｐゴシック" charset="-128"/>
                <a:cs typeface="Arial" pitchFamily="34" charset="0"/>
              </a:rPr>
              <a:t>)</a:t>
            </a:r>
            <a:r>
              <a:rPr lang="nl-BE" altLang="ja-JP" sz="1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endParaRPr kumimoji="1" lang="en-US" altLang="ja-JP" sz="1600" b="1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kumimoji="1" lang="ja-JP" altLang="en-US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ドイツ　マルチメタル輸入発売元</a:t>
            </a:r>
            <a:endParaRPr kumimoji="1" lang="en-US" altLang="ja-JP" sz="1400" b="1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kumimoji="1" lang="en-US" altLang="ja-JP" dirty="0">
                <a:latin typeface="Arial" pitchFamily="34" charset="0"/>
                <a:ea typeface="ＭＳ Ｐゴシック" charset="-128"/>
                <a:cs typeface="Arial" pitchFamily="34" charset="0"/>
              </a:rPr>
              <a:t>Kittaka</a:t>
            </a:r>
            <a:r>
              <a:rPr kumimoji="1" lang="ja-JP" altLang="en-US" dirty="0">
                <a:latin typeface="Arial" pitchFamily="34" charset="0"/>
                <a:ea typeface="ＭＳ Ｐゴシック" charset="-128"/>
                <a:cs typeface="Arial" pitchFamily="34" charset="0"/>
              </a:rPr>
              <a:t>　</a:t>
            </a:r>
            <a:r>
              <a:rPr kumimoji="1" lang="en-US" altLang="ja-JP" dirty="0">
                <a:latin typeface="Arial" pitchFamily="34" charset="0"/>
                <a:ea typeface="ＭＳ Ｐゴシック" charset="-128"/>
                <a:cs typeface="Arial" pitchFamily="34" charset="0"/>
              </a:rPr>
              <a:t>Co.LTD</a:t>
            </a:r>
          </a:p>
          <a:p>
            <a:pPr>
              <a:defRPr/>
            </a:pPr>
            <a:r>
              <a:rPr kumimoji="1" lang="ja-JP" altLang="en-US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長崎県佐世保市</a:t>
            </a:r>
            <a:r>
              <a:rPr kumimoji="1" lang="ja-JP" altLang="en-US" sz="1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卸本町</a:t>
            </a:r>
            <a:r>
              <a:rPr kumimoji="1" lang="en-US" altLang="ja-JP" sz="1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25</a:t>
            </a:r>
            <a:r>
              <a:rPr lang="en-US" altLang="ja-JP" sz="1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-2</a:t>
            </a:r>
            <a:endParaRPr kumimoji="1" lang="en-US" altLang="ja-JP" sz="14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de-DE" altLang="ja-JP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Tel: </a:t>
            </a:r>
            <a:r>
              <a:rPr lang="de-DE" altLang="ja-JP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0956</a:t>
            </a:r>
            <a:r>
              <a:rPr lang="de-DE" altLang="ja-JP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en-US" altLang="ja-JP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32</a:t>
            </a:r>
            <a:r>
              <a:rPr lang="de-DE" altLang="ja-JP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en-US" altLang="ja-JP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5303</a:t>
            </a:r>
            <a:endParaRPr lang="de-DE" altLang="ja-JP" dirty="0">
              <a:solidFill>
                <a:srgbClr val="00206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de-DE" altLang="ja-JP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Fax</a:t>
            </a:r>
            <a:r>
              <a:rPr lang="de-DE" altLang="ja-JP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: </a:t>
            </a:r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0956-31-1031</a:t>
            </a:r>
            <a:r>
              <a:rPr lang="de-DE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de-DE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  <a:hlinkClick r:id="rId10"/>
              </a:rPr>
              <a:t>info@multimetall.jp</a:t>
            </a:r>
            <a:r>
              <a:rPr lang="de-DE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br>
              <a:rPr lang="de-DE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  <a:hlinkClick r:id="rId11"/>
              </a:rPr>
              <a:t>www.multimetall.jp</a:t>
            </a:r>
            <a:r>
              <a:rPr lang="de-DE" altLang="ja-JP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  <a:hlinkClick r:id="rId11"/>
              </a:rPr>
              <a:t>/</a:t>
            </a:r>
            <a:endParaRPr lang="de-DE" altLang="ja-JP" dirty="0" smtClean="0">
              <a:solidFill>
                <a:srgbClr val="00009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endParaRPr lang="de-DE" altLang="ja-JP" dirty="0">
              <a:solidFill>
                <a:srgbClr val="000099"/>
              </a:solidFill>
              <a:ea typeface="ＭＳ Ｐゴシック" charset="-128"/>
            </a:endParaRPr>
          </a:p>
          <a:p>
            <a:pPr>
              <a:defRPr/>
            </a:pPr>
            <a:endParaRPr kumimoji="1" lang="ja-JP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19240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CB5FB-2CF1-4CE2-AA06-56F58B1BA06E}" type="slidenum">
              <a:rPr lang="nl-NL" altLang="ja-JP" smtClean="0"/>
              <a:pPr/>
              <a:t>2</a:t>
            </a:fld>
            <a:endParaRPr lang="nl-NL" altLang="ja-JP" smtClean="0"/>
          </a:p>
        </p:txBody>
      </p:sp>
      <p:pic>
        <p:nvPicPr>
          <p:cNvPr id="3075" name="Picture 2" descr="ScreenShot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989138"/>
            <a:ext cx="8213725" cy="3910012"/>
          </a:xfr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10” </a:t>
            </a:r>
            <a:r>
              <a:rPr lang="ja-JP" alt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ｲﾝﾁﾍﾞﾝｾﾞﾝ配管補修</a:t>
            </a:r>
            <a: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endParaRPr lang="nl-NL" altLang="ja-JP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endParaRPr lang="nl-BE" altLang="ja-JP" sz="280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endParaRPr lang="nl-NL" altLang="ja-JP" sz="280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95288" y="908050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全ての手順が工場の終業後に行われました。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それは配管に係る圧力を意味しません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。　漏出は、まず最初に、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MM-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ﾒﾀﾙ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oL-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ｽﾁｰﾙｾﾗﾐｯｸ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 &amp;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硬化剤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>
                <a:solidFill>
                  <a:srgbClr val="FF0000"/>
                </a:solidFill>
                <a:ea typeface="ＭＳ Ｐゴシック" charset="-128"/>
              </a:rPr>
              <a:t>赤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を十分に塗りつけて覆った上に、穴にあたる部分上を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100 x 100 x 2 mm 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の鋼板の上に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1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片のﾋﾞｨﾄﾝｺﾞﾑを接着したもので閉じて、ﾊﾞﾝﾃﾞｨｯﾄ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というｽﾄﾗｯﾌﾟで固定しました・・・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572000" y="22764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ﾋﾞｨﾄﾝｺﾞﾑを詰める為に作成後養生した“火口形”の部分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227763" y="2924175"/>
            <a:ext cx="792162" cy="936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2771775" y="2708275"/>
            <a:ext cx="1728788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3082" name="Picture 10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15880F-8C8F-4130-859E-4C8B94EDD304}" type="slidenum">
              <a:rPr lang="nl-NL" altLang="ja-JP" smtClean="0"/>
              <a:pPr/>
              <a:t>3</a:t>
            </a:fld>
            <a:endParaRPr lang="nl-NL" altLang="ja-JP" smtClean="0"/>
          </a:p>
        </p:txBody>
      </p:sp>
      <p:pic>
        <p:nvPicPr>
          <p:cNvPr id="4099" name="Picture 2" descr="xP101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28863" y="1317625"/>
            <a:ext cx="6276975" cy="4708525"/>
          </a:xfrm>
          <a:noFill/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10” </a:t>
            </a:r>
            <a:r>
              <a:rPr lang="ja-JP" alt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ｲﾝﾁﾍﾞﾝｾﾞﾝ配管補修</a:t>
            </a:r>
            <a: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endParaRPr lang="nl-NL" altLang="ja-JP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endParaRPr lang="nl-BE" altLang="ja-JP" sz="2800" dirty="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endParaRPr lang="nl-NL" altLang="ja-JP" sz="2800" dirty="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8313" y="1241425"/>
            <a:ext cx="1800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...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その後、すぐに硬化剤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 b="1" dirty="0">
                <a:solidFill>
                  <a:srgbClr val="FFC000"/>
                </a:solidFill>
                <a:ea typeface="ＭＳ Ｐゴシック" charset="-128"/>
              </a:rPr>
              <a:t>黄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 dirty="0" err="1">
                <a:solidFill>
                  <a:srgbClr val="000099"/>
                </a:solidFill>
                <a:ea typeface="ＭＳ Ｐゴシック" charset="-128"/>
              </a:rPr>
              <a:t>と混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合した、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MM-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ﾒﾀﾙ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ja-JP" dirty="0" err="1">
                <a:solidFill>
                  <a:srgbClr val="000099"/>
                </a:solidFill>
                <a:ea typeface="ＭＳ Ｐゴシック" charset="-128"/>
              </a:rPr>
              <a:t>oL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-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ｽﾁｰﾙｾﾗﾐｯｸの層で十分に覆います。</a:t>
            </a:r>
            <a:endParaRPr lang="en-US" altLang="ja-JP" dirty="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1563481">
            <a:off x="4154488" y="2027238"/>
            <a:ext cx="360362" cy="358775"/>
          </a:xfrm>
          <a:prstGeom prst="upArrow">
            <a:avLst>
              <a:gd name="adj1" fmla="val 60454"/>
              <a:gd name="adj2" fmla="val 421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803525" y="1839913"/>
            <a:ext cx="792163" cy="719137"/>
          </a:xfrm>
          <a:prstGeom prst="line">
            <a:avLst/>
          </a:prstGeom>
          <a:noFill/>
          <a:ln w="38100">
            <a:solidFill>
              <a:srgbClr val="ED2A0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3595688" y="2416175"/>
            <a:ext cx="863600" cy="142875"/>
          </a:xfrm>
          <a:prstGeom prst="line">
            <a:avLst/>
          </a:prstGeom>
          <a:noFill/>
          <a:ln w="38100">
            <a:solidFill>
              <a:srgbClr val="ED2A0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4459288" y="2271713"/>
            <a:ext cx="576262" cy="144462"/>
          </a:xfrm>
          <a:prstGeom prst="line">
            <a:avLst/>
          </a:prstGeom>
          <a:noFill/>
          <a:ln w="38100">
            <a:solidFill>
              <a:srgbClr val="ED2A0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5035550" y="2055813"/>
            <a:ext cx="576263" cy="215900"/>
          </a:xfrm>
          <a:prstGeom prst="line">
            <a:avLst/>
          </a:prstGeom>
          <a:noFill/>
          <a:ln w="38100">
            <a:solidFill>
              <a:srgbClr val="ED2A0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 flipV="1">
            <a:off x="5106988" y="1335088"/>
            <a:ext cx="504825" cy="720725"/>
          </a:xfrm>
          <a:prstGeom prst="line">
            <a:avLst/>
          </a:prstGeom>
          <a:noFill/>
          <a:ln w="38100">
            <a:solidFill>
              <a:srgbClr val="ED2A0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2803525" y="1479550"/>
            <a:ext cx="1295400" cy="360363"/>
          </a:xfrm>
          <a:prstGeom prst="line">
            <a:avLst/>
          </a:prstGeom>
          <a:noFill/>
          <a:ln w="38100">
            <a:solidFill>
              <a:srgbClr val="ED2A0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V="1">
            <a:off x="4098925" y="1335088"/>
            <a:ext cx="504825" cy="144462"/>
          </a:xfrm>
          <a:prstGeom prst="line">
            <a:avLst/>
          </a:prstGeom>
          <a:noFill/>
          <a:ln w="38100">
            <a:solidFill>
              <a:srgbClr val="ED2A0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4111" name="Picture 15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0117E1-3FD3-44F2-96E6-AA7F47C9036E}" type="slidenum">
              <a:rPr lang="nl-NL" altLang="ja-JP" smtClean="0"/>
              <a:pPr/>
              <a:t>4</a:t>
            </a:fld>
            <a:endParaRPr lang="nl-NL" altLang="ja-JP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10” </a:t>
            </a:r>
            <a:r>
              <a:rPr lang="ja-JP" alt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ｲﾝﾁﾍﾞﾝｾﾞﾝ配管補修</a:t>
            </a:r>
            <a:r>
              <a:rPr lang="en-US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endParaRPr lang="nl-NL" altLang="ja-JP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endParaRPr lang="nl-BE" altLang="ja-JP" sz="280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endParaRPr lang="nl-NL" altLang="ja-JP" sz="280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95363" y="765175"/>
            <a:ext cx="7032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ｸﾘｽﾏｽ休業の間、 </a:t>
            </a:r>
            <a:r>
              <a:rPr lang="en-US" altLang="ja-JP" dirty="0" smtClean="0">
                <a:solidFill>
                  <a:srgbClr val="000099"/>
                </a:solidFill>
                <a:ea typeface="ＭＳ Ｐゴシック" charset="-128"/>
              </a:rPr>
              <a:t>EMHA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の作業場で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ﾐﾆﾎﾞｯｸｽと呼ばれる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補強用の箱を前もって製作する為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、配管は一旦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元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の運営状態に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戻されました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。</a:t>
            </a:r>
            <a:endParaRPr lang="en-US" altLang="ja-JP" dirty="0">
              <a:solidFill>
                <a:srgbClr val="000099"/>
              </a:solidFill>
              <a:ea typeface="ＭＳ Ｐゴシック" charset="-128"/>
            </a:endParaRPr>
          </a:p>
        </p:txBody>
      </p:sp>
      <p:pic>
        <p:nvPicPr>
          <p:cNvPr id="5126" name="Picture 6" descr="ScreenShot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682750"/>
            <a:ext cx="6991350" cy="4841875"/>
          </a:xfrm>
          <a:noFill/>
        </p:spPr>
      </p:pic>
      <p:pic>
        <p:nvPicPr>
          <p:cNvPr id="5127" name="Picture 8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6DA43-1410-4CCA-9F66-3D673878D753}" type="slidenum">
              <a:rPr lang="nl-NL" altLang="ja-JP" smtClean="0"/>
              <a:pPr/>
              <a:t>5</a:t>
            </a:fld>
            <a:endParaRPr lang="nl-NL" altLang="ja-JP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10” </a:t>
            </a:r>
            <a:r>
              <a:rPr lang="ja-JP" alt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ｲﾝﾁﾍﾞﾝｾﾞﾝ配管補修</a:t>
            </a:r>
            <a: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endParaRPr lang="nl-NL" altLang="ja-JP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pic>
        <p:nvPicPr>
          <p:cNvPr id="6148" name="Picture 3" descr="P101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78338" y="863600"/>
            <a:ext cx="4019550" cy="5360988"/>
          </a:xfrm>
          <a:noFill/>
        </p:spPr>
      </p:pic>
      <p:sp>
        <p:nvSpPr>
          <p:cNvPr id="614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endParaRPr lang="nl-BE" altLang="ja-JP" sz="280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endParaRPr lang="nl-NL" altLang="ja-JP" sz="280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8313" y="908050"/>
            <a:ext cx="3671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1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月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4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日に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仮称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ﾐﾆﾎﾞｯｸｽを小さな金属板の上に固定し、ﾊﾞﾝﾃﾞｨｯﾂ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で配管と配管支持材に取付られました。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</p:txBody>
      </p:sp>
      <p:pic>
        <p:nvPicPr>
          <p:cNvPr id="6151" name="Picture 7" descr="P101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2997200"/>
            <a:ext cx="3816350" cy="3205163"/>
          </a:xfrm>
          <a:noFill/>
        </p:spPr>
      </p:pic>
      <p:pic>
        <p:nvPicPr>
          <p:cNvPr id="6152" name="Picture 9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A812BE-FB79-4507-8B82-43CD07BABDCA}" type="slidenum">
              <a:rPr lang="nl-NL" altLang="ja-JP" smtClean="0"/>
              <a:pPr/>
              <a:t>6</a:t>
            </a:fld>
            <a:endParaRPr lang="nl-NL" altLang="ja-JP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10” </a:t>
            </a:r>
            <a:r>
              <a:rPr lang="ja-JP" alt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ｲﾝﾁﾍﾞﾝｾﾞﾝ配管補修</a:t>
            </a:r>
            <a:r>
              <a:rPr lang="en-US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/>
            </a:r>
            <a:br>
              <a:rPr lang="en-US" altLang="ja-JP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endParaRPr lang="nl-NL" altLang="ja-JP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pic>
        <p:nvPicPr>
          <p:cNvPr id="7172" name="Picture 3" descr="P1010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908050"/>
            <a:ext cx="5759450" cy="5189538"/>
          </a:xfrm>
          <a:noFill/>
        </p:spPr>
      </p:pic>
      <p:sp>
        <p:nvSpPr>
          <p:cNvPr id="717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endParaRPr lang="nl-BE" altLang="ja-JP" sz="280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endParaRPr lang="nl-NL" altLang="ja-JP" sz="280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68313" y="908050"/>
            <a:ext cx="2159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全ての継ぎ目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隙間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は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MM</a:t>
            </a:r>
            <a:r>
              <a:rPr lang="ja-JP" altLang="en-US" dirty="0" smtClean="0">
                <a:solidFill>
                  <a:srgbClr val="000099"/>
                </a:solidFill>
                <a:ea typeface="ＭＳ Ｐゴシック" charset="-128"/>
              </a:rPr>
              <a:t>ﾒﾀﾙ </a:t>
            </a:r>
            <a:r>
              <a:rPr lang="en-US" altLang="ja-JP" dirty="0" smtClean="0">
                <a:solidFill>
                  <a:srgbClr val="000099"/>
                </a:solidFill>
                <a:ea typeface="ＭＳ Ｐゴシック" charset="-128"/>
              </a:rPr>
              <a:t>SS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ｽﾁｰﾙと速乾性の硬化剤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 dirty="0">
                <a:solidFill>
                  <a:srgbClr val="FF0000"/>
                </a:solidFill>
                <a:ea typeface="ＭＳ Ｐゴシック" charset="-128"/>
              </a:rPr>
              <a:t>赤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で塞ぎました。</a:t>
            </a:r>
            <a:endParaRPr lang="en-US" altLang="ja-JP" dirty="0">
              <a:solidFill>
                <a:srgbClr val="000099"/>
              </a:solidFill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ja-JP" dirty="0">
              <a:solidFill>
                <a:srgbClr val="000099"/>
              </a:solidFill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配管とﾐﾆﾎﾞｯｸｽの間にはﾈｵﾌﾟﾚｰﾝｺﾞﾑ・ﾌｫｰﾑを塗り塞いでいます。</a:t>
            </a:r>
            <a:endParaRPr lang="en-US" altLang="ja-JP" dirty="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234503" name="AutoShape 7"/>
          <p:cNvSpPr>
            <a:spLocks noChangeArrowheads="1"/>
          </p:cNvSpPr>
          <p:nvPr/>
        </p:nvSpPr>
        <p:spPr bwMode="auto">
          <a:xfrm rot="10800000">
            <a:off x="6804025" y="270827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34504" name="AutoShape 8"/>
          <p:cNvSpPr>
            <a:spLocks noChangeArrowheads="1"/>
          </p:cNvSpPr>
          <p:nvPr/>
        </p:nvSpPr>
        <p:spPr bwMode="auto">
          <a:xfrm rot="-10492961">
            <a:off x="6804025" y="32131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34505" name="AutoShape 9"/>
          <p:cNvSpPr>
            <a:spLocks noChangeArrowheads="1"/>
          </p:cNvSpPr>
          <p:nvPr/>
        </p:nvSpPr>
        <p:spPr bwMode="auto">
          <a:xfrm rot="-9501334">
            <a:off x="6732588" y="38608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34506" name="AutoShape 10"/>
          <p:cNvSpPr>
            <a:spLocks noChangeArrowheads="1"/>
          </p:cNvSpPr>
          <p:nvPr/>
        </p:nvSpPr>
        <p:spPr bwMode="auto">
          <a:xfrm rot="10031744">
            <a:off x="6732588" y="220503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34507" name="AutoShape 11"/>
          <p:cNvSpPr>
            <a:spLocks noChangeArrowheads="1"/>
          </p:cNvSpPr>
          <p:nvPr/>
        </p:nvSpPr>
        <p:spPr bwMode="auto">
          <a:xfrm rot="-4594138">
            <a:off x="6011863" y="42926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34508" name="AutoShape 12"/>
          <p:cNvSpPr>
            <a:spLocks noChangeArrowheads="1"/>
          </p:cNvSpPr>
          <p:nvPr/>
        </p:nvSpPr>
        <p:spPr bwMode="auto">
          <a:xfrm rot="3874387">
            <a:off x="3851275" y="177323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pic>
        <p:nvPicPr>
          <p:cNvPr id="7181" name="Picture 13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3" grpId="0" animBg="1"/>
      <p:bldP spid="234504" grpId="0" animBg="1"/>
      <p:bldP spid="234505" grpId="0" animBg="1"/>
      <p:bldP spid="234506" grpId="0" animBg="1"/>
      <p:bldP spid="234507" grpId="0" animBg="1"/>
      <p:bldP spid="2345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CFF2C7-D709-42D1-BAD4-10329FE6F8C3}" type="slidenum">
              <a:rPr lang="nl-NL" altLang="ja-JP" smtClean="0"/>
              <a:pPr/>
              <a:t>7</a:t>
            </a:fld>
            <a:endParaRPr lang="nl-NL" altLang="ja-JP" smtClean="0"/>
          </a:p>
        </p:txBody>
      </p:sp>
      <p:pic>
        <p:nvPicPr>
          <p:cNvPr id="8195" name="Picture 2" descr="P1010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84438" y="981075"/>
            <a:ext cx="5975350" cy="5183188"/>
          </a:xfrm>
          <a:noFill/>
        </p:spPr>
      </p:pic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10” </a:t>
            </a:r>
            <a:r>
              <a:rPr lang="ja-JP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ｲﾝﾁﾍﾞﾝｾﾞﾝ配管補修</a:t>
            </a:r>
            <a:endParaRPr lang="nl-NL" altLang="ja-JP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395288" y="5199063"/>
            <a:ext cx="187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注入ﾎﾟｰﾄ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395288" y="481171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脱気ﾎﾟｰﾄ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395288" y="933450"/>
            <a:ext cx="20891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ﾎﾞｯｸｽの養生の後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MM-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ﾒﾀﾙ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SS-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ｽﾁｰﾙと硬化剤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 b="1" dirty="0">
                <a:solidFill>
                  <a:srgbClr val="FFC000"/>
                </a:solidFill>
                <a:ea typeface="ＭＳ Ｐゴシック" charset="-128"/>
              </a:rPr>
              <a:t>黄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通常硬化を耐久性の為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2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度塗りしています</a:t>
            </a:r>
            <a:endParaRPr lang="en-US" altLang="ja-JP" dirty="0">
              <a:solidFill>
                <a:srgbClr val="000099"/>
              </a:solidFill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ﾎﾟﾘﾏｰﾒﾀﾙは液状ﾀｲﾌﾟを使用しています。</a:t>
            </a:r>
            <a:endParaRPr lang="en-US" altLang="ja-JP" dirty="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8200" name="AutoShape 9"/>
          <p:cNvSpPr>
            <a:spLocks noChangeArrowheads="1"/>
          </p:cNvSpPr>
          <p:nvPr/>
        </p:nvSpPr>
        <p:spPr bwMode="auto">
          <a:xfrm rot="2898521" flipH="1">
            <a:off x="2339976" y="2636837"/>
            <a:ext cx="863600" cy="288925"/>
          </a:xfrm>
          <a:prstGeom prst="curvedUpArrow">
            <a:avLst>
              <a:gd name="adj1" fmla="val 41514"/>
              <a:gd name="adj2" fmla="val 101294"/>
              <a:gd name="adj3" fmla="val 74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8201" name="AutoShape 10"/>
          <p:cNvSpPr>
            <a:spLocks noChangeArrowheads="1"/>
          </p:cNvSpPr>
          <p:nvPr/>
        </p:nvSpPr>
        <p:spPr bwMode="auto">
          <a:xfrm rot="-4661728">
            <a:off x="8135938" y="4040188"/>
            <a:ext cx="936625" cy="288925"/>
          </a:xfrm>
          <a:prstGeom prst="curvedUpArrow">
            <a:avLst>
              <a:gd name="adj1" fmla="val 64835"/>
              <a:gd name="adj2" fmla="val 12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8202" name="AutoShape 12"/>
          <p:cNvSpPr>
            <a:spLocks noChangeArrowheads="1"/>
          </p:cNvSpPr>
          <p:nvPr/>
        </p:nvSpPr>
        <p:spPr bwMode="auto">
          <a:xfrm rot="-3031784">
            <a:off x="8173245" y="2275681"/>
            <a:ext cx="855662" cy="288925"/>
          </a:xfrm>
          <a:prstGeom prst="curvedUpArrow">
            <a:avLst>
              <a:gd name="adj1" fmla="val 41132"/>
              <a:gd name="adj2" fmla="val 100363"/>
              <a:gd name="adj3" fmla="val 74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395288" y="5583238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ｽﾍﾟｱﾎﾟｰﾄ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</p:txBody>
      </p:sp>
      <p:pic>
        <p:nvPicPr>
          <p:cNvPr id="8204" name="Picture 15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7.40741E-7 L 0.68507 -0.354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-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-2.22222E-6 L 0.62205 -0.3057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7.40741E-7 L 0.36632 -0.3722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/>
      <p:bldP spid="236551" grpId="0"/>
      <p:bldP spid="2365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AFE5B5-A4A1-4F19-9ADC-0B52D9AC90B7}" type="slidenum">
              <a:rPr lang="ja-JP" altLang="nl-NL" smtClean="0"/>
              <a:pPr/>
              <a:t>8</a:t>
            </a:fld>
            <a:endParaRPr lang="nl-NL" altLang="ja-JP" smtClean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0099"/>
                </a:solidFill>
                <a:ea typeface="ＭＳ Ｐゴシック" charset="-128"/>
              </a:rPr>
              <a:t>技術</a:t>
            </a:r>
            <a:r>
              <a:rPr lang="ja-JP" altLang="en-US" sz="2200" dirty="0" smtClean="0">
                <a:solidFill>
                  <a:srgbClr val="000099"/>
                </a:solidFill>
                <a:ea typeface="ＭＳ Ｐゴシック" charset="-128"/>
              </a:rPr>
              <a:t>ﾃﾞｰﾀｼｰﾄ</a:t>
            </a:r>
            <a:r>
              <a:rPr lang="ja-JP" altLang="nl-BE" sz="2200" dirty="0" smtClean="0">
                <a:solidFill>
                  <a:srgbClr val="000099"/>
                </a:solidFill>
                <a:ea typeface="ＭＳ Ｐゴシック" charset="-128"/>
              </a:rPr>
              <a:t>：</a:t>
            </a:r>
            <a:r>
              <a:rPr 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ﾒﾀﾙ</a:t>
            </a: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o</a:t>
            </a:r>
            <a:r>
              <a:rPr lang="nl-BE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L</a:t>
            </a:r>
            <a:r>
              <a:rPr lang="en-US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ｽﾁｰﾙｾﾗﾐｯｸ</a:t>
            </a:r>
            <a:r>
              <a:rPr lang="en-US" altLang="ja-JP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altLang="ja-JP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</a:br>
            <a:endParaRPr lang="nl-NL" altLang="ja-JP" sz="2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BE" altLang="ja-JP" sz="2800" dirty="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ja-JP" altLang="nl-NL" sz="2800" dirty="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7088" y="908050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nl-BE" altLang="ja-JP" sz="1600">
              <a:ea typeface="ＭＳ Ｐゴシック" charset="-128"/>
            </a:endParaRPr>
          </a:p>
        </p:txBody>
      </p:sp>
      <p:pic>
        <p:nvPicPr>
          <p:cNvPr id="17414" name="Picture 10" descr="MM-Logo 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donald08\Pictures\図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047054"/>
            <a:ext cx="2306389" cy="32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nald08\Pictures\図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2418">
            <a:off x="5258590" y="1963512"/>
            <a:ext cx="2647990" cy="37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nald08\Pictures\図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287655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onald08\Pictures\図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169">
            <a:off x="816173" y="1244215"/>
            <a:ext cx="287020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84056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AFE5B5-A4A1-4F19-9ADC-0B52D9AC90B7}" type="slidenum">
              <a:rPr lang="ja-JP" altLang="nl-NL" smtClean="0"/>
              <a:pPr/>
              <a:t>9</a:t>
            </a:fld>
            <a:endParaRPr lang="nl-NL" altLang="ja-JP" smtClean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sz="2200" dirty="0">
                <a:solidFill>
                  <a:srgbClr val="000099"/>
                </a:solidFill>
                <a:ea typeface="ＭＳ Ｐゴシック" charset="-128"/>
              </a:rPr>
              <a:t>技術ﾃﾞｰﾀｼｰﾄ</a:t>
            </a:r>
            <a:r>
              <a:rPr lang="nl-BE" altLang="ja-JP" sz="2200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nl-BE" altLang="ja-JP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MM-</a:t>
            </a:r>
            <a:r>
              <a:rPr lang="ja-JP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ﾒﾀﾙ</a:t>
            </a:r>
            <a:r>
              <a:rPr lang="nl-BE" altLang="ja-JP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SS-</a:t>
            </a:r>
            <a:r>
              <a:rPr lang="ja-JP" alt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ｽﾁｰﾙ</a:t>
            </a:r>
            <a:endParaRPr lang="nl-NL" altLang="ja-JP" sz="2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50006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nl-BE" altLang="ja-JP" sz="2800" dirty="0" smtClean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ja-JP" altLang="nl-NL" sz="2800" dirty="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7088" y="908050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nl-BE" altLang="ja-JP" sz="1600">
              <a:ea typeface="ＭＳ Ｐゴシック" charset="-128"/>
            </a:endParaRPr>
          </a:p>
        </p:txBody>
      </p:sp>
      <p:pic>
        <p:nvPicPr>
          <p:cNvPr id="17414" name="Picture 10" descr="MM-Logo 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onald08\Pictures\SSｽﾁｰﾙ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40206"/>
            <a:ext cx="2870200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nald08\Pictures\SSｽﾁｰﾙ_２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53" y="2060848"/>
            <a:ext cx="287020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nald08\Pictures\１SSｽﾁｰﾙ_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8" y="1484784"/>
            <a:ext cx="287020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9174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591</Words>
  <Application>Microsoft Office PowerPoint</Application>
  <PresentationFormat>画面に合わせる (4:3)</PresentationFormat>
  <Paragraphs>87</Paragraphs>
  <Slides>15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10” ｲﾝﾁﾍﾞﾝｾﾞﾝ配管補修 </vt:lpstr>
      <vt:lpstr>10” ｲﾝﾁﾍﾞﾝｾﾞﾝ配管補修 </vt:lpstr>
      <vt:lpstr>10” ｲﾝﾁﾍﾞﾝｾﾞﾝ配管補修 </vt:lpstr>
      <vt:lpstr>10” ｲﾝﾁﾍﾞﾝｾﾞﾝ配管補修  </vt:lpstr>
      <vt:lpstr>10” ｲﾝﾁﾍﾞﾝｾﾞﾝ配管補修  </vt:lpstr>
      <vt:lpstr>10” ｲﾝﾁﾍﾞﾝｾﾞﾝ配管補修  </vt:lpstr>
      <vt:lpstr>10” ｲﾝﾁﾍﾞﾝｾﾞﾝ配管補修</vt:lpstr>
      <vt:lpstr>技術ﾃﾞｰﾀｼｰﾄ：MM-ﾒﾀﾙ oL-ｽﾁｰﾙｾﾗﾐｯｸ </vt:lpstr>
      <vt:lpstr>技術ﾃﾞｰﾀｼｰﾄ MM-ﾒﾀﾙ SS-ｽﾁｰﾙ</vt:lpstr>
      <vt:lpstr>MM-ﾒﾀﾙ oL-ｽﾁｰﾙｾﾗﾐｯｸ</vt:lpstr>
      <vt:lpstr>技術ﾃﾞｰﾀｼｰﾄ MM-ﾒﾀﾙ SS-ｽﾁｰﾙ</vt:lpstr>
      <vt:lpstr>マルチメタル社製 ポリマーメタル® </vt:lpstr>
      <vt:lpstr>“マルチメタル”＆インターネット</vt:lpstr>
      <vt:lpstr>本資料の主要部分は、 EMHA technisch b.v. の好意によってMMが自由に使用できるプレゼンテーションおよび情報に基づくものです。  EMHA technisch b.v. は、MMのオランダにおける専属パートナーであり、 長年に渡ってMMのポリマー製品を使用して見事な修理を行っております。 </vt:lpstr>
      <vt:lpstr>MM製品は各国船級協会から認証されています。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10” ｲﾝﾁﾍﾞﾝｾﾞﾝ配管補修</dc:title>
  <dc:creator>Donald08</dc:creator>
  <cp:lastModifiedBy>kusumoto</cp:lastModifiedBy>
  <cp:revision>9</cp:revision>
  <dcterms:created xsi:type="dcterms:W3CDTF">2011-10-31T07:56:34Z</dcterms:created>
  <dcterms:modified xsi:type="dcterms:W3CDTF">2012-12-02T07:14:45Z</dcterms:modified>
</cp:coreProperties>
</file>