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3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711950" cy="984408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DBF"/>
    <a:srgbClr val="FFFFFF"/>
    <a:srgbClr val="DDD9DB"/>
    <a:srgbClr val="9191FF"/>
    <a:srgbClr val="BFBFFF"/>
    <a:srgbClr val="D2CCC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98" autoAdjust="0"/>
  </p:normalViewPr>
  <p:slideViewPr>
    <p:cSldViewPr>
      <p:cViewPr>
        <p:scale>
          <a:sx n="71" d="100"/>
          <a:sy n="71" d="100"/>
        </p:scale>
        <p:origin x="-3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2063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8188"/>
            <a:ext cx="4921250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75188"/>
            <a:ext cx="5368925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ja-JP" noProof="0" smtClean="0"/>
              <a:t>Klik om de opmaakprofielen van de modeltekst te bewerken</a:t>
            </a:r>
          </a:p>
          <a:p>
            <a:pPr lvl="1"/>
            <a:r>
              <a:rPr lang="nl-NL" altLang="ja-JP" noProof="0" smtClean="0"/>
              <a:t>Tweede niveau</a:t>
            </a:r>
          </a:p>
          <a:p>
            <a:pPr lvl="2"/>
            <a:r>
              <a:rPr lang="nl-NL" altLang="ja-JP" noProof="0" smtClean="0"/>
              <a:t>Derde niveau</a:t>
            </a:r>
          </a:p>
          <a:p>
            <a:pPr lvl="3"/>
            <a:r>
              <a:rPr lang="nl-NL" altLang="ja-JP" noProof="0" smtClean="0"/>
              <a:t>Vierde niveau</a:t>
            </a:r>
          </a:p>
          <a:p>
            <a:pPr lvl="4"/>
            <a:r>
              <a:rPr lang="nl-NL" altLang="ja-JP" noProof="0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0375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2063" y="9350375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AB1C19-9D6B-42D4-9A63-DAA734E38465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1129478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2C8D9A-9653-4F06-888A-4157469ACE9E}" type="slidenum">
              <a:rPr lang="nl-NL" altLang="ja-JP" smtClean="0"/>
              <a:pPr eaLnBrk="1" hangingPunct="1"/>
              <a:t>1</a:t>
            </a:fld>
            <a:endParaRPr lang="nl-NL" altLang="ja-JP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C1EE84-720E-4676-A8CA-BAAE62EABED6}" type="slidenum">
              <a:rPr lang="nl-NL" altLang="ja-JP" smtClean="0"/>
              <a:pPr eaLnBrk="1" hangingPunct="1"/>
              <a:t>10</a:t>
            </a:fld>
            <a:endParaRPr lang="nl-NL" altLang="ja-JP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0F7908-9B08-4DBF-9871-7D22EF8E38D4}" type="slidenum">
              <a:rPr lang="nl-NL" altLang="ja-JP" smtClean="0"/>
              <a:pPr eaLnBrk="1" hangingPunct="1"/>
              <a:t>11</a:t>
            </a:fld>
            <a:endParaRPr lang="nl-NL" altLang="ja-JP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BAE8E-7499-478D-862B-A42912136FAC}" type="slidenum">
              <a:rPr lang="ja-JP" altLang="nl-NL" smtClean="0"/>
              <a:pPr eaLnBrk="1" hangingPunct="1"/>
              <a:t>12</a:t>
            </a:fld>
            <a:endParaRPr lang="nl-NL" altLang="ja-JP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C46449-80E9-41B1-8787-7E12DC94A63C}" type="slidenum">
              <a:rPr lang="ja-JP" altLang="nl-NL" smtClean="0"/>
              <a:pPr eaLnBrk="1" hangingPunct="1"/>
              <a:t>13</a:t>
            </a:fld>
            <a:endParaRPr lang="nl-NL" altLang="ja-JP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42A7EA-E88A-498D-B8A3-8AA7AE0B0E06}" type="slidenum">
              <a:rPr lang="ja-JP" altLang="nl-NL" smtClean="0"/>
              <a:pPr eaLnBrk="1" hangingPunct="1"/>
              <a:t>14</a:t>
            </a:fld>
            <a:endParaRPr lang="nl-NL" altLang="ja-JP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5E69C8-01D4-48E7-92A2-F3A1A3905CC4}" type="slidenum">
              <a:rPr lang="nl-NL" altLang="ja-JP" smtClean="0"/>
              <a:pPr eaLnBrk="1" hangingPunct="1"/>
              <a:t>2</a:t>
            </a:fld>
            <a:endParaRPr lang="nl-NL" altLang="ja-JP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93CE5D-A34C-4C32-9FB0-7FF0AD795203}" type="slidenum">
              <a:rPr lang="nl-NL" altLang="ja-JP" smtClean="0"/>
              <a:pPr eaLnBrk="1" hangingPunct="1"/>
              <a:t>3</a:t>
            </a:fld>
            <a:endParaRPr lang="nl-NL" altLang="ja-JP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AFF3B8-69D8-4665-B8BA-015707A4D050}" type="slidenum">
              <a:rPr lang="nl-NL" altLang="ja-JP" smtClean="0"/>
              <a:pPr eaLnBrk="1" hangingPunct="1"/>
              <a:t>4</a:t>
            </a:fld>
            <a:endParaRPr lang="nl-NL" altLang="ja-JP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B174BF-00D4-464A-ABF5-C0E48F72DC76}" type="slidenum">
              <a:rPr lang="nl-NL" altLang="ja-JP" smtClean="0"/>
              <a:pPr eaLnBrk="1" hangingPunct="1"/>
              <a:t>5</a:t>
            </a:fld>
            <a:endParaRPr lang="nl-NL" altLang="ja-JP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A54760-0054-4567-872D-D9CFB47B5D37}" type="slidenum">
              <a:rPr lang="nl-NL" altLang="ja-JP" smtClean="0"/>
              <a:pPr eaLnBrk="1" hangingPunct="1"/>
              <a:t>6</a:t>
            </a:fld>
            <a:endParaRPr lang="nl-NL" altLang="ja-JP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1E25F3-D0F3-4A28-AC65-FA86A168C127}" type="slidenum">
              <a:rPr lang="nl-NL" altLang="ja-JP" smtClean="0"/>
              <a:pPr eaLnBrk="1" hangingPunct="1"/>
              <a:t>7</a:t>
            </a:fld>
            <a:endParaRPr lang="nl-NL" altLang="ja-JP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D5B8FB-E449-4F17-B8BC-6A65A8C44C53}" type="slidenum">
              <a:rPr lang="nl-NL" altLang="ja-JP" smtClean="0"/>
              <a:pPr eaLnBrk="1" hangingPunct="1"/>
              <a:t>8</a:t>
            </a:fld>
            <a:endParaRPr lang="nl-NL" altLang="ja-JP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475D46-ED34-4635-80F6-6EC5B6582A1F}" type="slidenum">
              <a:rPr lang="nl-NL" altLang="ja-JP" smtClean="0"/>
              <a:pPr eaLnBrk="1" hangingPunct="1"/>
              <a:t>9</a:t>
            </a:fld>
            <a:endParaRPr lang="nl-NL" altLang="ja-JP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4793A-E2D0-405E-A622-9E514D460F01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221921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181A-7468-4D8C-A2AA-F43BD3337C75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12581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388FF-4B30-4FFB-A926-D4F5C3970B23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346736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BC5A4-8D5F-4AF1-8654-BF78AD35E4C3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343662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51FF-8592-401E-8B90-CF497DCB388E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144987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EB57F-2450-4813-BF4D-E64B1953AB28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259004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A252F-A848-4744-A9C7-39B5EC1EDFD2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264342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104E7-5FB8-4DC5-AB92-AFB1290DEF1A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41787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8D7AA-8F42-426A-99D9-F0049E80A2C0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271130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E21CE-A1BC-4A44-AFC5-6BB6E198DEFB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344705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BD982-0197-44CB-A8AB-5160AED0C3B9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362538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C3E6-752D-4DED-9B3A-986494BDF71D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182853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007F0-3000-46AA-89A4-B645A1F2EFFE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</p:spTree>
    <p:extLst>
      <p:ext uri="{BB962C8B-B14F-4D97-AF65-F5344CB8AC3E}">
        <p14:creationId xmlns:p14="http://schemas.microsoft.com/office/powerpoint/2010/main" val="152242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BEBD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ja-JP" smtClean="0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endParaRPr lang="nl-NL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1F32F4FC-3C03-4763-8A42-7F462A96544E}" type="slidenum">
              <a:rPr lang="nl-NL" altLang="ja-JP"/>
              <a:pPr>
                <a:defRPr/>
              </a:pPr>
              <a:t>‹#›</a:t>
            </a:fld>
            <a:endParaRPr lang="nl-NL" altLang="ja-JP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ja-JP" smtClean="0"/>
              <a:t>Klik om de opmaakprofielen van de modeltekst te bewerken</a:t>
            </a:r>
          </a:p>
          <a:p>
            <a:pPr lvl="1"/>
            <a:r>
              <a:rPr lang="nl-NL" altLang="ja-JP" smtClean="0"/>
              <a:t>Tweede niveau</a:t>
            </a:r>
          </a:p>
          <a:p>
            <a:pPr lvl="2"/>
            <a:r>
              <a:rPr lang="nl-NL" altLang="ja-JP" smtClean="0"/>
              <a:t>Derde niveau</a:t>
            </a:r>
          </a:p>
          <a:p>
            <a:pPr lvl="3"/>
            <a:r>
              <a:rPr lang="nl-NL" altLang="ja-JP" smtClean="0"/>
              <a:t>Vierde niveau</a:t>
            </a:r>
          </a:p>
          <a:p>
            <a:pPr lvl="4"/>
            <a:r>
              <a:rPr lang="nl-NL" altLang="ja-JP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multimetall.j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hyperlink" Target="http://www.multimetall.jp/" TargetMode="External"/><Relationship Id="rId5" Type="http://schemas.openxmlformats.org/officeDocument/2006/relationships/image" Target="../media/image34.png"/><Relationship Id="rId10" Type="http://schemas.openxmlformats.org/officeDocument/2006/relationships/hyperlink" Target="mailto:info@multimetall.jp" TargetMode="External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5EBCD1-F802-4860-BEA5-40FF55F598EB}" type="slidenum">
              <a:rPr lang="nl-NL" altLang="ja-JP" smtClean="0"/>
              <a:pPr eaLnBrk="1" hangingPunct="1"/>
              <a:t>1</a:t>
            </a:fld>
            <a:endParaRPr lang="nl-NL" altLang="ja-JP" smtClean="0"/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11188" y="979488"/>
            <a:ext cx="8064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05188" algn="l"/>
                <a:tab pos="53752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405188" algn="l"/>
                <a:tab pos="53752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405188" algn="l"/>
                <a:tab pos="53752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405188" algn="l"/>
                <a:tab pos="53752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405188" algn="l"/>
                <a:tab pos="53752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5188" algn="l"/>
                <a:tab pos="53752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5188" algn="l"/>
                <a:tab pos="53752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5188" algn="l"/>
                <a:tab pos="53752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5188" algn="l"/>
                <a:tab pos="53752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>
                <a:solidFill>
                  <a:srgbClr val="000099"/>
                </a:solidFill>
                <a:ea typeface="ＭＳ Ｐゴシック" charset="-128"/>
              </a:rPr>
              <a:t>ﾃﾞｰﾀ</a:t>
            </a:r>
            <a:r>
              <a:rPr lang="en-US" altLang="ja-JP" b="1">
                <a:solidFill>
                  <a:srgbClr val="000099"/>
                </a:solidFill>
                <a:ea typeface="ＭＳ Ｐゴシック" charset="-128"/>
              </a:rPr>
              <a:t>:	</a:t>
            </a:r>
            <a:r>
              <a:rPr lang="ja-JP" altLang="en-US" b="1">
                <a:solidFill>
                  <a:srgbClr val="000099"/>
                </a:solidFill>
                <a:ea typeface="ＭＳ Ｐゴシック" charset="-128"/>
              </a:rPr>
              <a:t>設備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	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ﾊﾞｹｯﾄ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ﾎｲｰﾙ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ｴｷｽｶﾍﾞｰﾀｰ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	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関連する部位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	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旋回用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ﾍﾞｱﾘﾝｸﾞ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	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直径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	4371 mm</a:t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	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ﾍﾞｱﾘﾝｸﾞ ｸﾘｱﾗﾝｽ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	≤ 0,3 mm</a:t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	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軸力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	700 t</a:t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損傷範囲</a:t>
            </a:r>
            <a:r>
              <a:rPr lang="en-US" altLang="ja-JP" b="1">
                <a:solidFill>
                  <a:srgbClr val="000099"/>
                </a:solidFill>
                <a:ea typeface="ＭＳ Ｐゴシック" charset="-128"/>
              </a:rPr>
              <a:t>:</a:t>
            </a:r>
            <a:br>
              <a:rPr lang="en-US" altLang="ja-JP" b="1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旋回用ﾍﾞｱﾘﾝｸﾞ　車台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台座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と上部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構造との間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問題点</a:t>
            </a:r>
            <a:r>
              <a:rPr lang="en-US" altLang="ja-JP" b="1">
                <a:solidFill>
                  <a:srgbClr val="000099"/>
                </a:solidFill>
                <a:ea typeface="ＭＳ Ｐゴシック" charset="-128"/>
              </a:rPr>
              <a:t>: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数か所のﾍﾞｱﾘﾝｸﾞに於いて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 </a:t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許容限界以上のﾀﾞﾒｰｼﾞに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0099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達していた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2052" name="Picture 6" descr="IMG_39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711450"/>
            <a:ext cx="4624388" cy="3468688"/>
          </a:xfrm>
          <a:noFill/>
        </p:spPr>
      </p:pic>
      <p:sp>
        <p:nvSpPr>
          <p:cNvPr id="134153" name="AutoShape 9"/>
          <p:cNvSpPr>
            <a:spLocks noChangeArrowheads="1"/>
          </p:cNvSpPr>
          <p:nvPr/>
        </p:nvSpPr>
        <p:spPr bwMode="auto">
          <a:xfrm>
            <a:off x="1116013" y="4076700"/>
            <a:ext cx="1223962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054" name="Picture 11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2400" dirty="0">
                <a:solidFill>
                  <a:srgbClr val="000099"/>
                </a:solidFill>
                <a:ea typeface="ＭＳ Ｐゴシック" charset="-128"/>
              </a:rPr>
              <a:t>旋回用ﾍﾞｱﾘﾝｸﾞの補修</a:t>
            </a:r>
            <a:endParaRPr lang="en-US" altLang="ja-JP" sz="2400" dirty="0">
              <a:solidFill>
                <a:srgbClr val="000099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4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559 -0.01042 C 0.11233 0.0037 0.4 0.05695 0.49583 0.0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3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350D6F-10BB-46EB-A4A3-DE3ADD1A2ABB}" type="slidenum">
              <a:rPr lang="nl-NL" altLang="ja-JP" smtClean="0"/>
              <a:pPr eaLnBrk="1" hangingPunct="1"/>
              <a:t>10</a:t>
            </a:fld>
            <a:endParaRPr lang="nl-NL" altLang="ja-JP" smtClean="0"/>
          </a:p>
        </p:txBody>
      </p:sp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旋回用ベアリングの補修</a:t>
            </a:r>
            <a:r>
              <a:rPr lang="en-US" altLang="ja-JP" sz="2400">
                <a:solidFill>
                  <a:srgbClr val="000099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11268" name="Picture 8" descr="IMG_39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708275"/>
            <a:ext cx="4038600" cy="3028950"/>
          </a:xfrm>
          <a:noFill/>
        </p:spPr>
      </p:pic>
      <p:pic>
        <p:nvPicPr>
          <p:cNvPr id="11269" name="Picture 11" descr="IMG_39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7575" y="2717800"/>
            <a:ext cx="4032250" cy="3025775"/>
          </a:xfrm>
          <a:noFill/>
        </p:spPr>
      </p:pic>
      <p:pic>
        <p:nvPicPr>
          <p:cNvPr id="11270" name="Picture 15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755650" y="1295400"/>
            <a:ext cx="76327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 indent="-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ﾍﾞｱﾘﾝｸﾞﾊｳｼﾞﾝｸﾞを下げていく事で余分な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MM-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ﾒﾀﾙ 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SS-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ｽﾁｰﾙ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382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は、はみ出てきました。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その後ボルトが挿入されました。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7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B47096-62EA-4F60-8A6E-7BBAE191AADA}" type="slidenum">
              <a:rPr lang="nl-NL" altLang="ja-JP" smtClean="0"/>
              <a:pPr eaLnBrk="1" hangingPunct="1"/>
              <a:t>11</a:t>
            </a:fld>
            <a:endParaRPr lang="nl-NL" altLang="ja-JP" smtClean="0"/>
          </a:p>
        </p:txBody>
      </p:sp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旋回用ベアリングの補修</a:t>
            </a:r>
            <a:endParaRPr lang="en-US" altLang="ja-JP" sz="2400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647700" y="1052513"/>
            <a:ext cx="7848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 indent="-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油圧ｼﾘﾝﾀﾞｰを操作する準備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計画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に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2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時間を要しました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特別な硬化剤 緑 は、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MM-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ﾒﾀﾙ 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SS-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ｽﾁｰﾙ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382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の可使時間を引き伸ばします。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通常の場合は、硬化剤 黄 がその替わりになります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　ﾍﾞｱﾘﾝｸﾞの過熱を避ける為、最終硬化の時の発熱を低減する様に溶接ﾏｯﾄを使用して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最高温度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45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℃に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温度管理をしました。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12293" name="Picture 10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7" descr="IMG_39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688" y="3762375"/>
            <a:ext cx="3224212" cy="2417763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FBA37-CC14-4714-89ED-74FDF77EADD1}" type="slidenum">
              <a:rPr lang="ja-JP" altLang="nl-NL" smtClean="0"/>
              <a:pPr eaLnBrk="1" hangingPunct="1"/>
              <a:t>12</a:t>
            </a:fld>
            <a:endParaRPr lang="nl-NL" altLang="ja-JP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nl-BE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マルチメタル社製 ポリマーメタル</a:t>
            </a:r>
            <a:r>
              <a:rPr lang="en-US" altLang="ja-JP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  <a:t>®</a:t>
            </a:r>
            <a:r>
              <a:rPr lang="en-US" altLang="ja-JP" sz="2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  <a:t/>
            </a:r>
            <a:br>
              <a:rPr lang="en-US" altLang="ja-JP" sz="22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Arial" charset="0"/>
              </a:rPr>
            </a:br>
            <a:endParaRPr lang="de-DE" altLang="ja-JP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36625"/>
            <a:ext cx="4835525" cy="2347913"/>
          </a:xfrm>
        </p:spPr>
        <p:txBody>
          <a:bodyPr>
            <a:normAutofit fontScale="92500" lnSpcReduction="10000"/>
          </a:bodyPr>
          <a:lstStyle/>
          <a:p>
            <a:pPr marL="7938" indent="-7938"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ﾄﾞｲﾂ ﾏﾙﾁﾒﾀﾙ社では、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金属及び合金補修用の“ﾎﾟﾘﾏｰﾒﾀﾙ”による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補修・接合技術に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30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数年間を投資しています。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機械設備</a:t>
            </a:r>
            <a:r>
              <a:rPr lang="ja-JP" altLang="en-US" sz="1800" dirty="0">
                <a:solidFill>
                  <a:srgbClr val="000099"/>
                </a:solidFill>
                <a:ea typeface="ＭＳ Ｐゴシック" charset="-128"/>
              </a:rPr>
              <a:t>や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工場建造物に於いては、機能上、特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に重要な構成部が、応力割れや亀裂、腐食、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ｷｬﾋﾞﾃｰｼｮﾝ、化学的または熱などによる</a:t>
            </a:r>
            <a:endParaRPr lang="en-US" altLang="ja-JP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7938" indent="-7938"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厳しい負荷応力にしばしば曝されています。</a:t>
            </a:r>
            <a:endParaRPr lang="de-DE" sz="1800" dirty="0" smtClean="0">
              <a:solidFill>
                <a:srgbClr val="000099"/>
              </a:solidFill>
            </a:endParaRPr>
          </a:p>
        </p:txBody>
      </p:sp>
      <p:pic>
        <p:nvPicPr>
          <p:cNvPr id="13317" name="Picture 4" descr="firmen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20763"/>
            <a:ext cx="31845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450850" y="3436938"/>
            <a:ext cx="813593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938" indent="-7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ﾎﾟﾘﾏｰﾒﾀﾙで処理した構成部分は、上記の各種応力から予防的に保護する事が可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能です。さらに、ﾏﾙﾁﾒﾀﾙ社の低温補修技術は、製品の取り扱いが容易であり、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破損部の耐久性に於いて優れた補修が可能となります。</a:t>
            </a:r>
            <a:endParaRPr lang="ja-JP" altLang="de-DE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auto">
          <a:xfrm>
            <a:off x="0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3082925" y="5761038"/>
            <a:ext cx="29781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5324475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324475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324475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324475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324475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24475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24475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24475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24475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  <a:t>MultiMetall</a:t>
            </a:r>
            <a:br>
              <a:rPr lang="de-DE" altLang="ja-JP" sz="2400" b="1">
                <a:solidFill>
                  <a:srgbClr val="000099"/>
                </a:solidFill>
                <a:ea typeface="ＭＳ Ｐゴシック" charset="-128"/>
              </a:rPr>
            </a:b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theMetalExistenceCompany™</a:t>
            </a:r>
            <a:r>
              <a:rPr lang="de-DE" altLang="ja-JP">
                <a:solidFill>
                  <a:srgbClr val="000099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13321" name="Picture 1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2" name="Group 14"/>
          <p:cNvGrpSpPr>
            <a:grpSpLocks/>
          </p:cNvGrpSpPr>
          <p:nvPr/>
        </p:nvGrpSpPr>
        <p:grpSpPr bwMode="auto">
          <a:xfrm>
            <a:off x="2170113" y="5013325"/>
            <a:ext cx="4802187" cy="542925"/>
            <a:chOff x="1298" y="3158"/>
            <a:chExt cx="3025" cy="342"/>
          </a:xfrm>
        </p:grpSpPr>
        <p:pic>
          <p:nvPicPr>
            <p:cNvPr id="13323" name="Picture 15" descr="micro_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" y="3158"/>
              <a:ext cx="43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6" descr="micro_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3158"/>
              <a:ext cx="43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7" descr="micro_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3158"/>
              <a:ext cx="43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8" descr="micro_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3158"/>
              <a:ext cx="43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19" descr="micro_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" y="3158"/>
              <a:ext cx="43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20" descr="micro_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" y="3158"/>
              <a:ext cx="43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21" descr="micro_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" y="3158"/>
              <a:ext cx="43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B91312-4042-4FAC-9B43-9F594C2987FD}" type="slidenum">
              <a:rPr lang="ja-JP" altLang="nl-NL" smtClean="0"/>
              <a:pPr eaLnBrk="1" hangingPunct="1"/>
              <a:t>13</a:t>
            </a:fld>
            <a:endParaRPr lang="nl-NL" altLang="ja-JP" smtClean="0"/>
          </a:p>
        </p:txBody>
      </p:sp>
      <p:pic>
        <p:nvPicPr>
          <p:cNvPr id="2058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4430">
            <a:off x="436563" y="2813050"/>
            <a:ext cx="435133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ja-JP" altLang="en-US" sz="2200" dirty="0" smtClean="0">
                <a:solidFill>
                  <a:srgbClr val="002060"/>
                </a:solidFill>
                <a:ea typeface="ＭＳ Ｐゴシック" charset="-128"/>
              </a:rPr>
              <a:t>“</a:t>
            </a:r>
            <a:r>
              <a:rPr lang="ja-JP" altLang="en-US" sz="2200" dirty="0">
                <a:solidFill>
                  <a:srgbClr val="002060"/>
                </a:solidFill>
                <a:ea typeface="ＭＳ Ｐゴシック" charset="-128"/>
              </a:rPr>
              <a:t>マ</a:t>
            </a:r>
            <a:r>
              <a:rPr lang="ja-JP" altLang="nl-BE" sz="2200" dirty="0" smtClean="0">
                <a:solidFill>
                  <a:srgbClr val="002060"/>
                </a:solidFill>
                <a:ea typeface="ＭＳ Ｐゴシック" charset="-128"/>
              </a:rPr>
              <a:t>ルチメタル</a:t>
            </a:r>
            <a:r>
              <a:rPr lang="ja-JP" altLang="en-US" sz="2200" dirty="0" smtClean="0">
                <a:solidFill>
                  <a:srgbClr val="002060"/>
                </a:solidFill>
                <a:ea typeface="ＭＳ Ｐゴシック" charset="-128"/>
              </a:rPr>
              <a:t>”＆</a:t>
            </a:r>
            <a:r>
              <a:rPr lang="ja-JP" altLang="nl-BE" sz="2200" dirty="0" smtClean="0">
                <a:solidFill>
                  <a:srgbClr val="002060"/>
                </a:solidFill>
                <a:ea typeface="ＭＳ Ｐゴシック" charset="-128"/>
              </a:rPr>
              <a:t>インターネット</a:t>
            </a:r>
            <a:endParaRPr lang="de-DE" sz="2200" dirty="0" smtClean="0">
              <a:solidFill>
                <a:srgbClr val="002060"/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どうぞマルチメタルのホームページ 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de-DE" altLang="ja-JP" sz="1800" b="1" u="sng" dirty="0" smtClean="0">
                <a:solidFill>
                  <a:srgbClr val="000099"/>
                </a:solidFill>
                <a:ea typeface="ＭＳ Ｐゴシック" charset="-128"/>
              </a:rPr>
              <a:t>www.polymermetal.com</a:t>
            </a:r>
            <a:r>
              <a:rPr lang="en-US" altLang="ja-JP" sz="1800" dirty="0" smtClean="0">
                <a:solidFill>
                  <a:srgbClr val="000099"/>
                </a:solidFill>
                <a:ea typeface="ＭＳ Ｐゴシック" charset="-128"/>
              </a:rPr>
              <a:t>) </a:t>
            </a:r>
            <a:r>
              <a:rPr lang="ja-JP" altLang="en-US" sz="1800" dirty="0" smtClean="0">
                <a:solidFill>
                  <a:srgbClr val="000099"/>
                </a:solidFill>
                <a:ea typeface="ＭＳ Ｐゴシック" charset="-128"/>
              </a:rPr>
              <a:t>をご覧下さい。各種製品についての詳細な情報及び利用方法が掲載されています。</a:t>
            </a:r>
            <a:endParaRPr lang="ja-JP" altLang="de-DE" sz="1800" dirty="0" smtClean="0">
              <a:solidFill>
                <a:srgbClr val="000099"/>
              </a:solidFill>
              <a:ea typeface="ＭＳ Ｐゴシック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en-US" altLang="ja-JP" sz="1800" dirty="0" smtClean="0">
                <a:solidFill>
                  <a:srgbClr val="FF0000"/>
                </a:solidFill>
                <a:ea typeface="ＭＳ Ｐゴシック" charset="-128"/>
              </a:rPr>
              <a:t>(</a:t>
            </a:r>
            <a:r>
              <a:rPr lang="ja-JP" altLang="en-US" sz="1800" dirty="0" smtClean="0">
                <a:solidFill>
                  <a:srgbClr val="FF0000"/>
                </a:solidFill>
                <a:ea typeface="ＭＳ Ｐゴシック" charset="-128"/>
              </a:rPr>
              <a:t>日本語版は、</a:t>
            </a:r>
            <a:r>
              <a:rPr lang="de-DE" altLang="ja-JP" sz="1800" dirty="0" smtClean="0">
                <a:solidFill>
                  <a:srgbClr val="FF0000"/>
                </a:solidFill>
                <a:ea typeface="ＭＳ Ｐゴシック" charset="-128"/>
                <a:hlinkClick r:id="rId4"/>
              </a:rPr>
              <a:t>www.multimetall.jp/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charset="-128"/>
              </a:rPr>
              <a:t>)</a:t>
            </a:r>
            <a:r>
              <a:rPr lang="ja-JP" altLang="en-US" sz="1800" dirty="0" smtClean="0">
                <a:solidFill>
                  <a:srgbClr val="FF0000"/>
                </a:solidFill>
                <a:ea typeface="ＭＳ Ｐゴシック" charset="-128"/>
              </a:rPr>
              <a:t>をご覧</a:t>
            </a:r>
            <a:endParaRPr lang="en-US" altLang="ja-JP" sz="1800" dirty="0" smtClean="0">
              <a:solidFill>
                <a:srgbClr val="FF0000"/>
              </a:solidFill>
              <a:ea typeface="ＭＳ Ｐゴシック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ja-JP" altLang="en-US" sz="1800" dirty="0" smtClean="0">
                <a:solidFill>
                  <a:srgbClr val="FF0000"/>
                </a:solidFill>
                <a:ea typeface="ＭＳ Ｐゴシック" charset="-128"/>
              </a:rPr>
              <a:t>下さい。</a:t>
            </a:r>
            <a:endParaRPr lang="de-DE" sz="1800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de-DE" altLang="ja-JP" sz="1800" dirty="0" smtClean="0">
                <a:solidFill>
                  <a:srgbClr val="000099"/>
                </a:solidFill>
                <a:latin typeface="+mn-ea"/>
              </a:rPr>
              <a:t>MMHP</a:t>
            </a:r>
            <a:r>
              <a:rPr lang="ja-JP" altLang="de-DE" sz="1800" dirty="0" smtClean="0">
                <a:solidFill>
                  <a:srgbClr val="000099"/>
                </a:solidFill>
                <a:ea typeface="ＭＳ Ｐゴシック" charset="-128"/>
              </a:rPr>
              <a:t>のスクリーンショットの一部です。</a:t>
            </a:r>
            <a:endParaRPr lang="de-DE" sz="1800" dirty="0" smtClean="0">
              <a:solidFill>
                <a:srgbClr val="000099"/>
              </a:solidFill>
            </a:endParaRPr>
          </a:p>
        </p:txBody>
      </p:sp>
      <p:pic>
        <p:nvPicPr>
          <p:cNvPr id="2058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437">
            <a:off x="2851150" y="4127500"/>
            <a:ext cx="314801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4">
            <a:off x="5062538" y="1700213"/>
            <a:ext cx="31813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7267">
            <a:off x="5495925" y="3832225"/>
            <a:ext cx="32385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8" descr="MM-Logo colo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C6200D-3F0E-4393-8D10-D3B301C5B9E7}" type="slidenum">
              <a:rPr lang="ja-JP" altLang="nl-NL" smtClean="0"/>
              <a:pPr eaLnBrk="1" hangingPunct="1"/>
              <a:t>14</a:t>
            </a:fld>
            <a:endParaRPr lang="nl-NL" altLang="ja-JP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algn="l" eaLnBrk="1" hangingPunct="1"/>
            <a:r>
              <a:rPr lang="ja-JP" altLang="en-GB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本資料の主要部分は、 </a:t>
            </a:r>
            <a:r>
              <a:rPr lang="en-GB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EMHA technisch b.v. </a:t>
            </a:r>
            <a:r>
              <a:rPr lang="ja-JP" altLang="en-GB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の好意によって</a:t>
            </a:r>
            <a:r>
              <a:rPr lang="en-GB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MM</a:t>
            </a:r>
            <a:r>
              <a:rPr lang="ja-JP" altLang="en-GB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が自由に使用できるプレゼンテーションおよび情報に基づくものです。</a:t>
            </a:r>
            <a:r>
              <a:rPr lang="en-US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/>
            </a:r>
            <a:br>
              <a:rPr lang="en-US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</a:br>
            <a:r>
              <a:rPr lang="en-GB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/>
            </a:r>
            <a:br>
              <a:rPr lang="en-GB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</a:br>
            <a:r>
              <a:rPr lang="en-GB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EMHA technisch b.v. </a:t>
            </a:r>
            <a:r>
              <a:rPr lang="ja-JP" altLang="en-GB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は、</a:t>
            </a:r>
            <a:r>
              <a:rPr lang="en-GB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MM</a:t>
            </a:r>
            <a:r>
              <a:rPr lang="ja-JP" altLang="en-GB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のオランダにおける専属パートナーであり、</a:t>
            </a:r>
            <a:r>
              <a:rPr lang="en-US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/>
            </a:r>
            <a:br>
              <a:rPr lang="en-US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</a:br>
            <a:r>
              <a:rPr lang="ja-JP" altLang="en-GB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長年に</a:t>
            </a:r>
            <a:r>
              <a:rPr lang="ja-JP" altLang="en-US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渡って</a:t>
            </a:r>
            <a:r>
              <a:rPr lang="en-GB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MM</a:t>
            </a:r>
            <a:r>
              <a:rPr lang="ja-JP" altLang="en-GB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>のポリマー製品を使用して見事な修理を行っております。</a:t>
            </a:r>
            <a:r>
              <a:rPr lang="en-GB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  <a:t/>
            </a:r>
            <a:br>
              <a:rPr lang="en-GB" altLang="ja-JP" sz="1800" smtClean="0">
                <a:solidFill>
                  <a:srgbClr val="000099"/>
                </a:solidFill>
                <a:ea typeface="ＭＳ Ｐゴシック" charset="-128"/>
                <a:cs typeface="Arial" charset="0"/>
              </a:rPr>
            </a:br>
            <a:endParaRPr lang="de-DE" altLang="ja-JP" sz="2200" smtClean="0">
              <a:solidFill>
                <a:srgbClr val="000099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68313" y="6243638"/>
            <a:ext cx="820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ja-JP" altLang="en-US" sz="1600">
                <a:solidFill>
                  <a:srgbClr val="000099"/>
                </a:solidFill>
                <a:ea typeface="ＭＳ Ｐゴシック" charset="-128"/>
              </a:rPr>
              <a:t>ﾎﾟﾘﾏｰﾒﾀﾙ</a:t>
            </a:r>
            <a:r>
              <a:rPr lang="de-DE" altLang="ja-JP" sz="1600" baseline="3000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 • </a:t>
            </a:r>
            <a:r>
              <a:rPr lang="ja-JP" altLang="en-US" sz="1600">
                <a:solidFill>
                  <a:srgbClr val="000099"/>
                </a:solidFill>
                <a:ea typeface="ＭＳ Ｐゴシック" charset="-128"/>
              </a:rPr>
              <a:t>ﾏﾙﾁﾒﾀﾙ</a:t>
            </a:r>
            <a:r>
              <a:rPr lang="de-DE" altLang="ja-JP" sz="1600" baseline="3000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 • </a:t>
            </a:r>
            <a:r>
              <a:rPr lang="ja-JP" altLang="en-US" sz="1600">
                <a:solidFill>
                  <a:srgbClr val="000099"/>
                </a:solidFill>
                <a:ea typeface="ＭＳ Ｐゴシック" charset="-128"/>
              </a:rPr>
              <a:t>ｾﾗﾐｳﾑ</a:t>
            </a:r>
            <a:r>
              <a:rPr lang="de-DE" altLang="ja-JP" sz="1600" baseline="3000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 •</a:t>
            </a:r>
            <a:r>
              <a:rPr lang="ja-JP" altLang="en-US" sz="1600">
                <a:solidFill>
                  <a:srgbClr val="000099"/>
                </a:solidFill>
                <a:ea typeface="ＭＳ Ｐゴシック" charset="-128"/>
              </a:rPr>
              <a:t>ﾓﾘﾒﾀﾙ</a:t>
            </a:r>
            <a:r>
              <a:rPr lang="de-DE" altLang="ja-JP" sz="1600" baseline="3000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 •</a:t>
            </a:r>
            <a:r>
              <a:rPr lang="ja-JP" altLang="en-US" sz="1600">
                <a:solidFill>
                  <a:srgbClr val="000099"/>
                </a:solidFill>
                <a:ea typeface="ＭＳ Ｐゴシック" charset="-128"/>
              </a:rPr>
              <a:t>ｾﾘｳﾑ</a:t>
            </a:r>
            <a:r>
              <a:rPr lang="de-DE" altLang="ja-JP" sz="1600" baseline="30000">
                <a:solidFill>
                  <a:srgbClr val="000099"/>
                </a:solidFill>
                <a:ea typeface="ＭＳ Ｐゴシック" charset="-128"/>
              </a:rPr>
              <a:t>®</a:t>
            </a:r>
            <a:r>
              <a:rPr lang="de-DE" altLang="ja-JP" sz="1600">
                <a:solidFill>
                  <a:srgbClr val="000099"/>
                </a:solidFill>
                <a:ea typeface="ＭＳ Ｐゴシック" charset="-128"/>
              </a:rPr>
              <a:t> • </a:t>
            </a:r>
            <a:r>
              <a:rPr lang="de-DE" altLang="ja-JP" sz="1600">
                <a:solidFill>
                  <a:srgbClr val="000099"/>
                </a:solidFill>
                <a:latin typeface="ＭＳ Ｐゴシック" charset="-128"/>
                <a:ea typeface="ＭＳ Ｐゴシック" charset="-128"/>
              </a:rPr>
              <a:t>XETEX</a:t>
            </a:r>
            <a:r>
              <a:rPr lang="de-DE" altLang="ja-JP" sz="1600" baseline="30000">
                <a:solidFill>
                  <a:srgbClr val="000099"/>
                </a:solidFill>
                <a:ea typeface="ＭＳ Ｐゴシック" charset="-128"/>
              </a:rPr>
              <a:t>®</a:t>
            </a: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457200" y="1020763"/>
            <a:ext cx="81470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938" indent="-79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en-GB" altLang="ja-JP">
              <a:solidFill>
                <a:srgbClr val="000099"/>
              </a:solidFill>
              <a:ea typeface="ＭＳ Ｐゴシック" charset="-128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76375" y="2852738"/>
            <a:ext cx="3419475" cy="1943100"/>
            <a:chOff x="340" y="1888"/>
            <a:chExt cx="2154" cy="1224"/>
          </a:xfrm>
        </p:grpSpPr>
        <p:pic>
          <p:nvPicPr>
            <p:cNvPr id="15371" name="Picture 8" descr="Logo EMH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888"/>
              <a:ext cx="1446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Rectangle 9"/>
            <p:cNvSpPr>
              <a:spLocks noChangeArrowheads="1"/>
            </p:cNvSpPr>
            <p:nvPr/>
          </p:nvSpPr>
          <p:spPr bwMode="auto">
            <a:xfrm>
              <a:off x="340" y="2341"/>
              <a:ext cx="2154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7938" indent="-79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EMHA technisch bureau b.v.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P.O. Box 54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2980 AB Ridderkerk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Netherlands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Tel: +31-18 04 84 34 3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Fax: +31-18 04 18 58 1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info@emhabv.com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www.emhabv.com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19700" y="2852738"/>
            <a:ext cx="2736850" cy="1943100"/>
            <a:chOff x="2608" y="1888"/>
            <a:chExt cx="1724" cy="1224"/>
          </a:xfrm>
        </p:grpSpPr>
        <p:pic>
          <p:nvPicPr>
            <p:cNvPr id="15369" name="Picture 4" descr="MM-Logo colo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1888"/>
              <a:ext cx="805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2608" y="2341"/>
              <a:ext cx="1724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7938" indent="-79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MultiMetall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P.O. Box 12 02 64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41720 Viersen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Germany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Tel: 0 21 62-97 00 9-0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Fax: 0 21 62-97 00 9-11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info@polymermetal.com</a:t>
              </a:r>
              <a:b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</a:br>
              <a:r>
                <a:rPr lang="de-DE" altLang="ja-JP">
                  <a:solidFill>
                    <a:srgbClr val="000099"/>
                  </a:solidFill>
                  <a:ea typeface="ＭＳ Ｐゴシック" charset="-128"/>
                </a:rPr>
                <a:t>www.polymermetal.com </a:t>
              </a:r>
            </a:p>
          </p:txBody>
        </p:sp>
      </p:grpSp>
      <p:pic>
        <p:nvPicPr>
          <p:cNvPr id="15368" name="Picture 1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/>
      <p:bldP spid="2078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 altLang="ja-JP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pitchFamily="34" charset="0"/>
              </a:rPr>
              <a:t>MM</a:t>
            </a:r>
            <a:r>
              <a:rPr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pitchFamily="34" charset="0"/>
              </a:rPr>
              <a:t>製品は</a:t>
            </a:r>
            <a:r>
              <a:rPr kumimoji="1" lang="ja-JP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pitchFamily="34" charset="0"/>
              </a:rPr>
              <a:t>各国船級協会から認証されています。</a:t>
            </a:r>
          </a:p>
        </p:txBody>
      </p:sp>
      <p:sp>
        <p:nvSpPr>
          <p:cNvPr id="16387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kumimoji="1" lang="ja-JP" altLang="en-US" sz="1800" smtClean="0">
              <a:ea typeface="ＭＳ Ｐゴシック" charset="-128"/>
            </a:endParaRPr>
          </a:p>
        </p:txBody>
      </p:sp>
      <p:sp>
        <p:nvSpPr>
          <p:cNvPr id="16388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715000" y="1535113"/>
            <a:ext cx="2971800" cy="639762"/>
          </a:xfrm>
        </p:spPr>
        <p:txBody>
          <a:bodyPr/>
          <a:lstStyle/>
          <a:p>
            <a:pPr algn="ctr" eaLnBrk="1" hangingPunct="1"/>
            <a:endParaRPr kumimoji="1" lang="ja-JP" altLang="en-US" smtClean="0">
              <a:ea typeface="ＭＳ Ｐゴシック" charset="-128"/>
            </a:endParaRPr>
          </a:p>
        </p:txBody>
      </p:sp>
      <p:sp>
        <p:nvSpPr>
          <p:cNvPr id="16389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357813" y="2174875"/>
            <a:ext cx="3328987" cy="39512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DE" altLang="ja-JP" sz="1800" smtClean="0">
              <a:solidFill>
                <a:srgbClr val="000099"/>
              </a:solidFill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kumimoji="1" lang="en-US" altLang="ja-JP" sz="180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kumimoji="1" lang="ja-JP" altLang="en-US" sz="1800" smtClean="0">
              <a:ea typeface="ＭＳ Ｐゴシック" charset="-128"/>
            </a:endParaRPr>
          </a:p>
        </p:txBody>
      </p:sp>
      <p:sp>
        <p:nvSpPr>
          <p:cNvPr id="16390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AAB82-8546-40E0-8036-7CE57BD892B7}" type="slidenum">
              <a:rPr lang="ja-JP" altLang="nl-NL" smtClean="0"/>
              <a:pPr eaLnBrk="1" hangingPunct="1"/>
              <a:t>15</a:t>
            </a:fld>
            <a:endParaRPr lang="nl-NL" altLang="ja-JP" smtClean="0"/>
          </a:p>
        </p:txBody>
      </p:sp>
      <p:pic>
        <p:nvPicPr>
          <p:cNvPr id="23559" name="Picture 4" descr="MM-Logo col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571625"/>
            <a:ext cx="107156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928938"/>
            <a:ext cx="1803400" cy="2286000"/>
          </a:xfrm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820">
            <a:off x="2616200" y="1577975"/>
            <a:ext cx="18494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0856">
            <a:off x="473075" y="1052513"/>
            <a:ext cx="46545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143250"/>
            <a:ext cx="10652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7191">
            <a:off x="4005263" y="2533650"/>
            <a:ext cx="11414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000250"/>
            <a:ext cx="9715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993">
            <a:off x="2535238" y="4233863"/>
            <a:ext cx="12287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5786438" y="2357438"/>
            <a:ext cx="28575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(</a:t>
            </a:r>
            <a:r>
              <a:rPr kumimoji="1" lang="ja-JP" altLang="en-US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お問合わせ</a:t>
            </a:r>
            <a:r>
              <a:rPr kumimoji="1" lang="en-US" altLang="ja-JP" sz="1400" b="1" dirty="0">
                <a:latin typeface="Arial" pitchFamily="34" charset="0"/>
                <a:ea typeface="ＭＳ Ｐゴシック" charset="-128"/>
                <a:cs typeface="Arial" pitchFamily="34" charset="0"/>
              </a:rPr>
              <a:t>)</a:t>
            </a:r>
            <a:r>
              <a:rPr lang="nl-BE" altLang="ja-JP" sz="14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endParaRPr kumimoji="1" lang="en-US" altLang="ja-JP" sz="14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ドイツ　マルチメタル輸入発売元</a:t>
            </a:r>
            <a:endParaRPr kumimoji="1" lang="en-US" altLang="ja-JP" sz="1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kumimoji="1" lang="en-US" altLang="ja-JP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Kittaka</a:t>
            </a: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　</a:t>
            </a:r>
            <a:r>
              <a:rPr kumimoji="1" lang="en-US" altLang="ja-JP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Co.LTD</a:t>
            </a:r>
          </a:p>
          <a:p>
            <a:pPr>
              <a:defRPr/>
            </a:pPr>
            <a:r>
              <a:rPr kumimoji="1" lang="ja-JP" altLang="en-US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長崎県佐世保市卸本町</a:t>
            </a:r>
            <a:r>
              <a:rPr kumimoji="1" lang="en-US" altLang="ja-JP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25</a:t>
            </a:r>
            <a:r>
              <a:rPr lang="en-US" altLang="ja-JP" sz="1400" dirty="0">
                <a:latin typeface="Arial" pitchFamily="34" charset="0"/>
                <a:ea typeface="ＭＳ Ｐゴシック" charset="-128"/>
                <a:cs typeface="Arial" pitchFamily="34" charset="0"/>
              </a:rPr>
              <a:t>-2</a:t>
            </a:r>
            <a:endParaRPr kumimoji="1" lang="en-US" altLang="ja-JP" sz="1400" dirty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Tel:  </a:t>
            </a:r>
            <a:r>
              <a:rPr lang="en-US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</a:t>
            </a:r>
            <a:r>
              <a:rPr lang="de-DE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32</a:t>
            </a:r>
            <a:r>
              <a:rPr lang="de-DE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-</a:t>
            </a:r>
            <a:r>
              <a:rPr lang="en-US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5303</a:t>
            </a:r>
            <a:endParaRPr lang="de-DE" altLang="ja-JP" sz="1400" dirty="0">
              <a:solidFill>
                <a:srgbClr val="00206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r>
              <a:rPr lang="de-DE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Fax: </a:t>
            </a:r>
            <a:r>
              <a:rPr lang="en-US" altLang="ja-JP" sz="1400" dirty="0">
                <a:solidFill>
                  <a:srgbClr val="00206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0956-31-1031</a:t>
            </a:r>
            <a: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/>
            </a:r>
            <a:b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0"/>
              </a:rPr>
              <a:t>info@multimetall.jp</a:t>
            </a:r>
            <a: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br>
              <a:rPr lang="de-DE" altLang="ja-JP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</a:br>
            <a:r>
              <a:rPr lang="de-DE" altLang="ja-JP" sz="1400" dirty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Arial" pitchFamily="34" charset="0"/>
                <a:hlinkClick r:id="rId11"/>
              </a:rPr>
              <a:t>www.multimetall.jp/</a:t>
            </a:r>
            <a:endParaRPr lang="de-DE" altLang="ja-JP" sz="1400" dirty="0">
              <a:solidFill>
                <a:srgbClr val="000099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>
              <a:defRPr/>
            </a:pPr>
            <a:endParaRPr lang="de-DE" altLang="ja-JP" dirty="0">
              <a:solidFill>
                <a:srgbClr val="000099"/>
              </a:solidFill>
              <a:ea typeface="ＭＳ Ｐゴシック" charset="-128"/>
            </a:endParaRPr>
          </a:p>
          <a:p>
            <a:pPr>
              <a:defRPr/>
            </a:pPr>
            <a:endParaRPr kumimoji="1" lang="ja-JP" altLang="en-US" dirty="0"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7FD0A2-926B-49B9-804E-B63981CEADEE}" type="slidenum">
              <a:rPr lang="nl-NL" altLang="ja-JP" smtClean="0"/>
              <a:pPr eaLnBrk="1" hangingPunct="1"/>
              <a:t>2</a:t>
            </a:fld>
            <a:endParaRPr lang="nl-NL" altLang="ja-JP" smtClean="0"/>
          </a:p>
        </p:txBody>
      </p:sp>
      <p:pic>
        <p:nvPicPr>
          <p:cNvPr id="307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25538"/>
            <a:ext cx="3436937" cy="4884737"/>
          </a:xfrm>
        </p:spPr>
      </p:pic>
      <p:pic>
        <p:nvPicPr>
          <p:cNvPr id="3076" name="Picture 945" descr="ScreenShot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152525"/>
            <a:ext cx="4752975" cy="1658938"/>
          </a:xfrm>
          <a:noFill/>
        </p:spPr>
      </p:pic>
      <p:sp>
        <p:nvSpPr>
          <p:cNvPr id="3077" name="Text Box 947"/>
          <p:cNvSpPr txBox="1">
            <a:spLocks noChangeArrowheads="1"/>
          </p:cNvSpPr>
          <p:nvPr/>
        </p:nvSpPr>
        <p:spPr bwMode="auto">
          <a:xfrm>
            <a:off x="4140200" y="2894013"/>
            <a:ext cx="4535488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事前の測定で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1.6mm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に及ぶ誤差がありました。問題解決の為、ﾊｲﾊﾟﾌｫｰﾏﾝｽ補修剤</a:t>
            </a:r>
            <a:endParaRPr lang="en-US" altLang="ja-JP" dirty="0">
              <a:solidFill>
                <a:srgbClr val="000099"/>
              </a:solidFill>
              <a:ea typeface="ＭＳ Ｐゴシック" charset="-128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ja-JP" b="1" dirty="0">
                <a:solidFill>
                  <a:srgbClr val="000099"/>
                </a:solidFill>
                <a:ea typeface="ＭＳ Ｐゴシック" charset="-128"/>
              </a:rPr>
              <a:t>MM-</a:t>
            </a:r>
            <a:r>
              <a:rPr lang="ja-JP" altLang="en-US" b="1" dirty="0">
                <a:solidFill>
                  <a:srgbClr val="000099"/>
                </a:solidFill>
                <a:ea typeface="ＭＳ Ｐゴシック" charset="-128"/>
              </a:rPr>
              <a:t>ﾒﾀﾙ</a:t>
            </a:r>
            <a:r>
              <a:rPr lang="en-US" altLang="ja-JP" b="1" dirty="0">
                <a:solidFill>
                  <a:srgbClr val="000099"/>
                </a:solidFill>
                <a:ea typeface="ＭＳ Ｐゴシック" charset="-128"/>
              </a:rPr>
              <a:t> SS-</a:t>
            </a:r>
            <a:r>
              <a:rPr lang="ja-JP" altLang="en-US" b="1" dirty="0">
                <a:solidFill>
                  <a:srgbClr val="000099"/>
                </a:solidFill>
                <a:ea typeface="ＭＳ Ｐゴシック" charset="-128"/>
              </a:rPr>
              <a:t>ｽﾁｰﾙ</a:t>
            </a:r>
            <a:r>
              <a:rPr lang="en-US" altLang="ja-JP" b="1" dirty="0">
                <a:solidFill>
                  <a:srgbClr val="000099"/>
                </a:solidFill>
                <a:ea typeface="ＭＳ Ｐゴシック" charset="-128"/>
              </a:rPr>
              <a:t> 382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-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ﾏﾙﾁﾒﾀﾙ社製ﾎﾟﾘﾏｰﾒﾀﾙ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en-US" altLang="ja-JP" baseline="30000" dirty="0">
                <a:solidFill>
                  <a:srgbClr val="000099"/>
                </a:solidFill>
                <a:ea typeface="ＭＳ Ｐゴシック" charset="-128"/>
                <a:cs typeface="Arial" charset="0"/>
              </a:rPr>
              <a:t>®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  </a:t>
            </a:r>
            <a:r>
              <a:rPr lang="en-US" altLang="ja-JP" dirty="0" smtClean="0">
                <a:solidFill>
                  <a:srgbClr val="000099"/>
                </a:solidFill>
                <a:ea typeface="ＭＳ Ｐゴシック" charset="-128"/>
              </a:rPr>
              <a:t>- </a:t>
            </a: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が選ばれました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dirty="0">
                <a:solidFill>
                  <a:srgbClr val="000099"/>
                </a:solidFill>
                <a:ea typeface="ＭＳ Ｐゴシック" charset="-128"/>
              </a:rPr>
              <a:t>ﾀﾞﾒｰｼﾞに関連する部分は詰金を入れて水平にされました</a:t>
            </a:r>
            <a:r>
              <a:rPr lang="en-US" altLang="ja-JP" dirty="0">
                <a:solidFill>
                  <a:srgbClr val="000099"/>
                </a:solidFill>
                <a:ea typeface="ＭＳ Ｐゴシック" charset="-128"/>
              </a:rPr>
              <a:t>.</a:t>
            </a:r>
          </a:p>
        </p:txBody>
      </p:sp>
      <p:pic>
        <p:nvPicPr>
          <p:cNvPr id="3078" name="Picture 948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951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旋回用ベアリングの補修</a:t>
            </a:r>
            <a:endParaRPr lang="en-US" altLang="ja-JP" sz="2400">
              <a:solidFill>
                <a:srgbClr val="000099"/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0F1516-5EB9-4EF4-9386-32A84FBF7277}" type="slidenum">
              <a:rPr lang="nl-NL" altLang="ja-JP" smtClean="0"/>
              <a:pPr eaLnBrk="1" hangingPunct="1"/>
              <a:t>3</a:t>
            </a:fld>
            <a:endParaRPr lang="nl-NL" altLang="ja-JP" smtClean="0"/>
          </a:p>
        </p:txBody>
      </p:sp>
      <p:sp>
        <p:nvSpPr>
          <p:cNvPr id="4099" name="Text Box 35"/>
          <p:cNvSpPr txBox="1">
            <a:spLocks noChangeArrowheads="1"/>
          </p:cNvSpPr>
          <p:nvPr/>
        </p:nvSpPr>
        <p:spPr bwMode="auto">
          <a:xfrm>
            <a:off x="615950" y="979488"/>
            <a:ext cx="79121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 indent="-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t"/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準備</a:t>
            </a:r>
            <a:r>
              <a:rPr lang="en-US" altLang="ja-JP">
                <a:solidFill>
                  <a:srgbClr val="002060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2060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上部構造は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4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本の油圧ｼﾘﾝﾀﾞｰで持ち上げられ。</a:t>
            </a:r>
            <a:r>
              <a:rPr lang="en-US" altLang="ja-JP">
                <a:solidFill>
                  <a:srgbClr val="002060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2060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新しいﾍﾞｱﾘﾝｸﾞは上部構造の下に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50mm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間隔で下げられた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6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本の下げ振りにより位置が決められました。</a:t>
            </a:r>
            <a:r>
              <a:rPr lang="en-US" altLang="ja-JP">
                <a:solidFill>
                  <a:srgbClr val="002060"/>
                </a:solidFill>
                <a:ea typeface="ＭＳ Ｐゴシック" charset="-128"/>
              </a:rPr>
              <a:t/>
            </a:r>
            <a:br>
              <a:rPr lang="en-US" altLang="ja-JP">
                <a:solidFill>
                  <a:srgbClr val="002060"/>
                </a:solidFill>
                <a:ea typeface="ＭＳ Ｐゴシック" charset="-128"/>
              </a:rPr>
            </a:b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ﾎﾟﾘﾏｰﾒﾀﾙの必要量は詰金（ｽﾍﾟｰｻｰ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との間の隙間によります。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  <a:p>
            <a:pPr fontAlgn="t"/>
            <a:endParaRPr lang="ja-JP" altLang="ja-JP">
              <a:solidFill>
                <a:srgbClr val="002060"/>
              </a:solidFill>
              <a:ea typeface="ＭＳ Ｐゴシック" charset="-128"/>
            </a:endParaRPr>
          </a:p>
        </p:txBody>
      </p:sp>
      <p:pic>
        <p:nvPicPr>
          <p:cNvPr id="4100" name="Picture 32" descr="IMG_3970m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3559175"/>
            <a:ext cx="6335712" cy="2605088"/>
          </a:xfrm>
          <a:noFill/>
        </p:spPr>
      </p:pic>
      <p:pic>
        <p:nvPicPr>
          <p:cNvPr id="4101" name="Picture 33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37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旋回用ベアリングの補修</a:t>
            </a:r>
            <a:endParaRPr lang="en-US" altLang="ja-JP" sz="2400">
              <a:solidFill>
                <a:srgbClr val="000099"/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45CFE5-36C7-42D7-9847-ED8868D15E9B}" type="slidenum">
              <a:rPr lang="nl-NL" altLang="ja-JP" smtClean="0"/>
              <a:pPr eaLnBrk="1" hangingPunct="1"/>
              <a:t>4</a:t>
            </a:fld>
            <a:endParaRPr lang="nl-NL" altLang="ja-JP" smtClean="0"/>
          </a:p>
        </p:txBody>
      </p:sp>
      <p:pic>
        <p:nvPicPr>
          <p:cNvPr id="5123" name="Picture 23" descr="ScreenShot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04913"/>
            <a:ext cx="6840537" cy="5314950"/>
          </a:xfrm>
          <a:noFill/>
        </p:spPr>
      </p:pic>
      <p:sp>
        <p:nvSpPr>
          <p:cNvPr id="5124" name="Rectangle 27"/>
          <p:cNvSpPr>
            <a:spLocks noChangeArrowheads="1"/>
          </p:cNvSpPr>
          <p:nvPr/>
        </p:nvSpPr>
        <p:spPr bwMode="auto">
          <a:xfrm>
            <a:off x="3098800" y="1762125"/>
            <a:ext cx="287338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5325" name="Oval 29"/>
          <p:cNvSpPr>
            <a:spLocks noChangeArrowheads="1"/>
          </p:cNvSpPr>
          <p:nvPr/>
        </p:nvSpPr>
        <p:spPr bwMode="auto">
          <a:xfrm>
            <a:off x="3635375" y="1833563"/>
            <a:ext cx="144463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5326" name="Oval 30"/>
          <p:cNvSpPr>
            <a:spLocks noChangeArrowheads="1"/>
          </p:cNvSpPr>
          <p:nvPr/>
        </p:nvSpPr>
        <p:spPr bwMode="auto">
          <a:xfrm>
            <a:off x="4067175" y="1833563"/>
            <a:ext cx="144463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5327" name="Oval 31"/>
          <p:cNvSpPr>
            <a:spLocks noChangeArrowheads="1"/>
          </p:cNvSpPr>
          <p:nvPr/>
        </p:nvSpPr>
        <p:spPr bwMode="auto">
          <a:xfrm>
            <a:off x="4427538" y="1844675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5328" name="Oval 32"/>
          <p:cNvSpPr>
            <a:spLocks noChangeArrowheads="1"/>
          </p:cNvSpPr>
          <p:nvPr/>
        </p:nvSpPr>
        <p:spPr bwMode="auto">
          <a:xfrm>
            <a:off x="5230813" y="1844675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5329" name="Oval 33"/>
          <p:cNvSpPr>
            <a:spLocks noChangeArrowheads="1"/>
          </p:cNvSpPr>
          <p:nvPr/>
        </p:nvSpPr>
        <p:spPr bwMode="auto">
          <a:xfrm>
            <a:off x="2001838" y="5722938"/>
            <a:ext cx="144462" cy="1444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5330" name="Oval 34"/>
          <p:cNvSpPr>
            <a:spLocks noChangeArrowheads="1"/>
          </p:cNvSpPr>
          <p:nvPr/>
        </p:nvSpPr>
        <p:spPr bwMode="auto">
          <a:xfrm>
            <a:off x="2733675" y="5734050"/>
            <a:ext cx="144463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5331" name="Oval 35"/>
          <p:cNvSpPr>
            <a:spLocks noChangeArrowheads="1"/>
          </p:cNvSpPr>
          <p:nvPr/>
        </p:nvSpPr>
        <p:spPr bwMode="auto">
          <a:xfrm>
            <a:off x="3125788" y="5734050"/>
            <a:ext cx="144462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5332" name="Oval 36"/>
          <p:cNvSpPr>
            <a:spLocks noChangeArrowheads="1"/>
          </p:cNvSpPr>
          <p:nvPr/>
        </p:nvSpPr>
        <p:spPr bwMode="auto">
          <a:xfrm>
            <a:off x="3486150" y="5734050"/>
            <a:ext cx="144463" cy="1444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133" name="Line 37"/>
          <p:cNvSpPr>
            <a:spLocks noChangeShapeType="1"/>
          </p:cNvSpPr>
          <p:nvPr/>
        </p:nvSpPr>
        <p:spPr bwMode="auto">
          <a:xfrm>
            <a:off x="1187450" y="5876925"/>
            <a:ext cx="3744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 useBgFill="1">
        <p:nvSpPr>
          <p:cNvPr id="5134" name="Rectangle 39"/>
          <p:cNvSpPr>
            <a:spLocks noChangeArrowheads="1"/>
          </p:cNvSpPr>
          <p:nvPr/>
        </p:nvSpPr>
        <p:spPr bwMode="auto">
          <a:xfrm>
            <a:off x="2511425" y="1662113"/>
            <a:ext cx="576263" cy="2873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2411413" y="1700213"/>
            <a:ext cx="719137" cy="142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5136" name="Picture 41" descr="MM-Logo col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137" name="Text Box 43"/>
          <p:cNvSpPr txBox="1">
            <a:spLocks noChangeArrowheads="1"/>
          </p:cNvSpPr>
          <p:nvPr/>
        </p:nvSpPr>
        <p:spPr bwMode="auto">
          <a:xfrm>
            <a:off x="5867400" y="3860800"/>
            <a:ext cx="2736850" cy="1200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 indent="-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2060"/>
                </a:solidFill>
                <a:ea typeface="ＭＳ Ｐゴシック" charset="-128"/>
                <a:cs typeface="Arial" charset="0"/>
              </a:rPr>
              <a:t>MM-</a:t>
            </a:r>
            <a:r>
              <a:rPr lang="ja-JP" altLang="en-US">
                <a:solidFill>
                  <a:srgbClr val="002060"/>
                </a:solidFill>
                <a:ea typeface="ＭＳ Ｐゴシック" charset="-128"/>
                <a:cs typeface="Arial" charset="0"/>
              </a:rPr>
              <a:t>ﾒﾀﾙ </a:t>
            </a:r>
            <a:r>
              <a:rPr lang="en-US" altLang="ja-JP">
                <a:solidFill>
                  <a:srgbClr val="002060"/>
                </a:solidFill>
                <a:ea typeface="ＭＳ Ｐゴシック" charset="-128"/>
                <a:cs typeface="Arial" charset="0"/>
              </a:rPr>
              <a:t>SS-</a:t>
            </a:r>
            <a:r>
              <a:rPr lang="ja-JP" altLang="en-US">
                <a:solidFill>
                  <a:srgbClr val="002060"/>
                </a:solidFill>
                <a:ea typeface="ＭＳ Ｐゴシック" charset="-128"/>
                <a:cs typeface="Arial" charset="0"/>
              </a:rPr>
              <a:t>ｽﾁｰﾙ</a:t>
            </a:r>
            <a:r>
              <a:rPr lang="en-US" altLang="ja-JP">
                <a:solidFill>
                  <a:srgbClr val="002060"/>
                </a:solidFill>
                <a:ea typeface="ＭＳ Ｐゴシック" charset="-128"/>
                <a:cs typeface="Arial" charset="0"/>
              </a:rPr>
              <a:t>382</a:t>
            </a:r>
            <a:r>
              <a:rPr lang="ja-JP" altLang="ja-JP">
                <a:solidFill>
                  <a:srgbClr val="002060"/>
                </a:solidFill>
                <a:ea typeface="ＭＳ Ｐゴシック" charset="-128"/>
                <a:cs typeface="Arial" charset="0"/>
              </a:rPr>
              <a:t>の並び位置と数量は、埋め</a:t>
            </a:r>
            <a:r>
              <a:rPr lang="ja-JP" altLang="en-US">
                <a:solidFill>
                  <a:srgbClr val="002060"/>
                </a:solidFill>
                <a:ea typeface="ＭＳ Ｐゴシック" charset="-128"/>
                <a:cs typeface="Arial" charset="0"/>
              </a:rPr>
              <a:t>ていく時</a:t>
            </a:r>
            <a:r>
              <a:rPr lang="ja-JP" altLang="ja-JP">
                <a:solidFill>
                  <a:srgbClr val="002060"/>
                </a:solidFill>
                <a:ea typeface="ＭＳ Ｐゴシック" charset="-128"/>
                <a:cs typeface="Arial" charset="0"/>
              </a:rPr>
              <a:t>の余裕を考慮して決められました</a:t>
            </a:r>
            <a:endParaRPr lang="en-US" altLang="ja-JP">
              <a:solidFill>
                <a:srgbClr val="00206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5138" name="Text Box 25"/>
          <p:cNvSpPr txBox="1">
            <a:spLocks noChangeArrowheads="1"/>
          </p:cNvSpPr>
          <p:nvPr/>
        </p:nvSpPr>
        <p:spPr bwMode="auto">
          <a:xfrm>
            <a:off x="755650" y="1125538"/>
            <a:ext cx="1800225" cy="9540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>
                <a:solidFill>
                  <a:schemeClr val="bg2"/>
                </a:solidFill>
                <a:ea typeface="ＭＳ Ｐゴシック" charset="-128"/>
              </a:rPr>
              <a:t>気泡の発生を避ける為、</a:t>
            </a:r>
            <a:r>
              <a:rPr lang="en-US" altLang="ja-JP" sz="1400">
                <a:solidFill>
                  <a:schemeClr val="bg2"/>
                </a:solidFill>
                <a:ea typeface="ＭＳ Ｐゴシック" charset="-128"/>
              </a:rPr>
              <a:t> MM-</a:t>
            </a:r>
            <a:r>
              <a:rPr lang="ja-JP" altLang="en-US" sz="1400">
                <a:solidFill>
                  <a:schemeClr val="bg2"/>
                </a:solidFill>
                <a:ea typeface="ＭＳ Ｐゴシック" charset="-128"/>
              </a:rPr>
              <a:t>ﾒﾀﾙ</a:t>
            </a:r>
            <a:r>
              <a:rPr lang="en-US" altLang="ja-JP" sz="1400">
                <a:solidFill>
                  <a:schemeClr val="bg2"/>
                </a:solidFill>
                <a:ea typeface="ＭＳ Ｐゴシック" charset="-128"/>
              </a:rPr>
              <a:t> SS-</a:t>
            </a:r>
            <a:r>
              <a:rPr lang="ja-JP" altLang="en-US" sz="1400">
                <a:solidFill>
                  <a:schemeClr val="bg2"/>
                </a:solidFill>
                <a:ea typeface="ＭＳ Ｐゴシック" charset="-128"/>
              </a:rPr>
              <a:t>ｽﾁｰﾙ</a:t>
            </a:r>
            <a:r>
              <a:rPr lang="en-US" altLang="ja-JP" sz="1400">
                <a:solidFill>
                  <a:schemeClr val="bg2"/>
                </a:solidFill>
                <a:ea typeface="ＭＳ Ｐゴシック" charset="-128"/>
              </a:rPr>
              <a:t> 382 </a:t>
            </a:r>
            <a:r>
              <a:rPr lang="ja-JP" altLang="en-US" sz="1400">
                <a:solidFill>
                  <a:schemeClr val="bg2"/>
                </a:solidFill>
                <a:ea typeface="ＭＳ Ｐゴシック" charset="-128"/>
              </a:rPr>
              <a:t>の上から押します</a:t>
            </a:r>
            <a:endParaRPr lang="en-US" altLang="ja-JP" sz="1400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5139" name="Rectangle 45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旋回用ベアリングの補修</a:t>
            </a:r>
            <a:endParaRPr lang="en-US" altLang="ja-JP" sz="2400">
              <a:solidFill>
                <a:srgbClr val="000099"/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5" grpId="0" animBg="1"/>
      <p:bldP spid="55326" grpId="0" animBg="1"/>
      <p:bldP spid="55327" grpId="0" animBg="1"/>
      <p:bldP spid="55328" grpId="0" animBg="1"/>
      <p:bldP spid="55329" grpId="0" animBg="1"/>
      <p:bldP spid="55330" grpId="0" animBg="1"/>
      <p:bldP spid="55331" grpId="0" animBg="1"/>
      <p:bldP spid="553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4A17F2-27B2-45D7-BE53-21F339659355}" type="slidenum">
              <a:rPr lang="nl-NL" altLang="ja-JP" smtClean="0"/>
              <a:pPr eaLnBrk="1" hangingPunct="1"/>
              <a:t>5</a:t>
            </a:fld>
            <a:endParaRPr lang="nl-NL" altLang="ja-JP" smtClean="0"/>
          </a:p>
        </p:txBody>
      </p:sp>
      <p:pic>
        <p:nvPicPr>
          <p:cNvPr id="6147" name="Picture 9" descr="IMG_396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052513"/>
            <a:ext cx="6564313" cy="4924425"/>
          </a:xfrm>
          <a:noFill/>
        </p:spPr>
      </p:pic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6610350" y="2420938"/>
            <a:ext cx="1916113" cy="431800"/>
          </a:xfrm>
          <a:prstGeom prst="rect">
            <a:avLst/>
          </a:prstGeom>
          <a:solidFill>
            <a:srgbClr val="FFFF99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>
                <a:solidFill>
                  <a:schemeClr val="bg2"/>
                </a:solidFill>
                <a:ea typeface="ＭＳ Ｐゴシック" charset="-128"/>
              </a:rPr>
              <a:t>ﾍﾞｱﾘﾝｸﾞﾊｳｼﾞﾝｸﾞ</a:t>
            </a:r>
            <a:endParaRPr lang="en-US" altLang="ja-JP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6804025" y="4508500"/>
            <a:ext cx="1722438" cy="366713"/>
          </a:xfrm>
          <a:prstGeom prst="rect">
            <a:avLst/>
          </a:prstGeom>
          <a:solidFill>
            <a:srgbClr val="FFFF99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>
                <a:solidFill>
                  <a:schemeClr val="bg2"/>
                </a:solidFill>
                <a:ea typeface="ＭＳ Ｐゴシック" charset="-128"/>
              </a:rPr>
              <a:t>ﾍﾞｱﾘﾝｸﾞ</a:t>
            </a:r>
            <a:endParaRPr lang="en-US" altLang="ja-JP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6372225" y="551656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ja-JP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6804025" y="5516563"/>
            <a:ext cx="1722438" cy="366712"/>
          </a:xfrm>
          <a:prstGeom prst="rect">
            <a:avLst/>
          </a:prstGeom>
          <a:solidFill>
            <a:srgbClr val="FFFF99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>
                <a:solidFill>
                  <a:schemeClr val="bg2"/>
                </a:solidFill>
                <a:ea typeface="ＭＳ Ｐゴシック" charset="-128"/>
              </a:rPr>
              <a:t>台座</a:t>
            </a:r>
            <a:endParaRPr lang="en-US" altLang="ja-JP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6804025" y="3997325"/>
            <a:ext cx="1722438" cy="366713"/>
          </a:xfrm>
          <a:prstGeom prst="rect">
            <a:avLst/>
          </a:prstGeom>
          <a:solidFill>
            <a:srgbClr val="FFFF99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>
                <a:solidFill>
                  <a:schemeClr val="bg2"/>
                </a:solidFill>
                <a:ea typeface="ＭＳ Ｐゴシック" charset="-128"/>
              </a:rPr>
              <a:t>ｽﾍﾟｰｻｰ</a:t>
            </a:r>
            <a:endParaRPr lang="en-US" altLang="ja-JP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145424" name="AutoShape 16"/>
          <p:cNvSpPr>
            <a:spLocks noChangeArrowheads="1"/>
          </p:cNvSpPr>
          <p:nvPr/>
        </p:nvSpPr>
        <p:spPr bwMode="auto">
          <a:xfrm rot="918053">
            <a:off x="8012113" y="3384550"/>
            <a:ext cx="288925" cy="576263"/>
          </a:xfrm>
          <a:prstGeom prst="upArrow">
            <a:avLst>
              <a:gd name="adj1" fmla="val 50000"/>
              <a:gd name="adj2" fmla="val 49863"/>
            </a:avLst>
          </a:prstGeom>
          <a:solidFill>
            <a:srgbClr val="FF0000">
              <a:alpha val="7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145425" name="AutoShape 17"/>
          <p:cNvSpPr>
            <a:spLocks noChangeArrowheads="1"/>
          </p:cNvSpPr>
          <p:nvPr/>
        </p:nvSpPr>
        <p:spPr bwMode="auto">
          <a:xfrm rot="-3884593">
            <a:off x="6787356" y="3583782"/>
            <a:ext cx="288925" cy="576262"/>
          </a:xfrm>
          <a:prstGeom prst="upArrow">
            <a:avLst>
              <a:gd name="adj1" fmla="val 50000"/>
              <a:gd name="adj2" fmla="val 49863"/>
            </a:avLst>
          </a:prstGeom>
          <a:solidFill>
            <a:srgbClr val="FF0000">
              <a:alpha val="7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6155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06538" y="5205413"/>
            <a:ext cx="504825" cy="504825"/>
          </a:xfrm>
          <a:prstGeom prst="actionButtonInformation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ＭＳ Ｐゴシック" charset="-128"/>
            </a:endParaRPr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307975" y="4724400"/>
            <a:ext cx="1255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1200">
                <a:solidFill>
                  <a:schemeClr val="bg2"/>
                </a:solidFill>
                <a:ea typeface="ＭＳ Ｐゴシック" charset="-128"/>
              </a:rPr>
              <a:t>技術ﾃﾞｰﾀｼｰﾄ</a:t>
            </a:r>
            <a:r>
              <a:rPr lang="en-US" altLang="ja-JP" sz="1200">
                <a:solidFill>
                  <a:schemeClr val="bg2"/>
                </a:solidFill>
                <a:ea typeface="ＭＳ Ｐゴシック" charset="-128"/>
              </a:rPr>
              <a:t/>
            </a:r>
            <a:br>
              <a:rPr lang="en-US" altLang="ja-JP" sz="1200">
                <a:solidFill>
                  <a:schemeClr val="bg2"/>
                </a:solidFill>
                <a:ea typeface="ＭＳ Ｐゴシック" charset="-128"/>
              </a:rPr>
            </a:br>
            <a:r>
              <a:rPr lang="en-US" altLang="ja-JP" sz="1200">
                <a:solidFill>
                  <a:schemeClr val="bg2"/>
                </a:solidFill>
                <a:ea typeface="ＭＳ Ｐゴシック" charset="-128"/>
              </a:rPr>
              <a:t>MM-</a:t>
            </a:r>
            <a:r>
              <a:rPr lang="ja-JP" altLang="en-US" sz="1200">
                <a:solidFill>
                  <a:schemeClr val="bg2"/>
                </a:solidFill>
                <a:ea typeface="ＭＳ Ｐゴシック" charset="-128"/>
              </a:rPr>
              <a:t>ﾒﾀﾙ</a:t>
            </a:r>
            <a:r>
              <a:rPr lang="en-US" altLang="ja-JP" sz="1200">
                <a:solidFill>
                  <a:schemeClr val="bg2"/>
                </a:solidFill>
                <a:ea typeface="ＭＳ Ｐゴシック" charset="-128"/>
              </a:rPr>
              <a:t/>
            </a:r>
            <a:br>
              <a:rPr lang="en-US" altLang="ja-JP" sz="1200">
                <a:solidFill>
                  <a:schemeClr val="bg2"/>
                </a:solidFill>
                <a:ea typeface="ＭＳ Ｐゴシック" charset="-128"/>
              </a:rPr>
            </a:br>
            <a:r>
              <a:rPr lang="en-US" altLang="ja-JP" sz="1200">
                <a:solidFill>
                  <a:schemeClr val="bg2"/>
                </a:solidFill>
                <a:ea typeface="ＭＳ Ｐゴシック" charset="-128"/>
              </a:rPr>
              <a:t>SS-</a:t>
            </a:r>
            <a:r>
              <a:rPr lang="ja-JP" altLang="en-US" sz="1200">
                <a:solidFill>
                  <a:schemeClr val="bg2"/>
                </a:solidFill>
                <a:ea typeface="ＭＳ Ｐゴシック" charset="-128"/>
              </a:rPr>
              <a:t>ｽﾁｰﾙ</a:t>
            </a:r>
            <a:r>
              <a:rPr lang="en-US" altLang="ja-JP" sz="1200">
                <a:solidFill>
                  <a:schemeClr val="bg2"/>
                </a:solidFill>
                <a:ea typeface="ＭＳ Ｐゴシック" charset="-128"/>
              </a:rPr>
              <a:t> 382</a:t>
            </a:r>
            <a:br>
              <a:rPr lang="en-US" altLang="ja-JP" sz="1200">
                <a:solidFill>
                  <a:schemeClr val="bg2"/>
                </a:solidFill>
                <a:ea typeface="ＭＳ Ｐゴシック" charset="-128"/>
              </a:rPr>
            </a:br>
            <a:r>
              <a:rPr lang="en-US" altLang="ja-JP" sz="1200">
                <a:solidFill>
                  <a:schemeClr val="bg2"/>
                </a:solidFill>
                <a:ea typeface="ＭＳ Ｐゴシック" charset="-128"/>
              </a:rPr>
              <a:t>&amp;</a:t>
            </a:r>
            <a:br>
              <a:rPr lang="en-US" altLang="ja-JP" sz="1200">
                <a:solidFill>
                  <a:schemeClr val="bg2"/>
                </a:solidFill>
                <a:ea typeface="ＭＳ Ｐゴシック" charset="-128"/>
              </a:rPr>
            </a:br>
            <a:r>
              <a:rPr lang="ja-JP" altLang="en-US" sz="1200">
                <a:solidFill>
                  <a:schemeClr val="bg2"/>
                </a:solidFill>
                <a:ea typeface="ＭＳ Ｐゴシック" charset="-128"/>
              </a:rPr>
              <a:t>硬化剤　緑</a:t>
            </a:r>
            <a:endParaRPr lang="en-US" altLang="ja-JP" sz="1200">
              <a:solidFill>
                <a:schemeClr val="bg2"/>
              </a:solidFill>
              <a:ea typeface="ＭＳ Ｐゴシック" charset="-128"/>
            </a:endParaRPr>
          </a:p>
        </p:txBody>
      </p:sp>
      <p:pic>
        <p:nvPicPr>
          <p:cNvPr id="6157" name="Picture 20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22"/>
          <p:cNvSpPr txBox="1">
            <a:spLocks noChangeArrowheads="1"/>
          </p:cNvSpPr>
          <p:nvPr/>
        </p:nvSpPr>
        <p:spPr bwMode="auto">
          <a:xfrm>
            <a:off x="315913" y="1125538"/>
            <a:ext cx="17287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 indent="-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MM-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ﾒﾀﾙ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 SS-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ｽﾁｰﾙ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 382 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はﾍﾞｱﾘﾝｸﾞの上に万遍なく圧入されました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  <p:sp>
        <p:nvSpPr>
          <p:cNvPr id="6159" name="Rectangle 25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旋回用ベアリングの補修</a:t>
            </a:r>
            <a:endParaRPr lang="en-US" altLang="ja-JP" sz="2400">
              <a:solidFill>
                <a:srgbClr val="000099"/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nimBg="1"/>
      <p:bldP spid="145419" grpId="0" animBg="1"/>
      <p:bldP spid="145421" grpId="0" animBg="1"/>
      <p:bldP spid="145423" grpId="0" animBg="1"/>
      <p:bldP spid="145424" grpId="0" animBg="1"/>
      <p:bldP spid="1454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E739B9-5B74-4A11-AE96-7324FFC7B9CF}" type="slidenum">
              <a:rPr lang="nl-NL" altLang="ja-JP" smtClean="0"/>
              <a:pPr eaLnBrk="1" hangingPunct="1"/>
              <a:t>6</a:t>
            </a:fld>
            <a:endParaRPr lang="nl-NL" altLang="ja-JP" smtClean="0"/>
          </a:p>
        </p:txBody>
      </p: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技術ﾃﾞｰﾀｼｰﾄ</a:t>
            </a:r>
            <a:r>
              <a:rPr lang="en-US" altLang="ja-JP" sz="2400">
                <a:solidFill>
                  <a:srgbClr val="000099"/>
                </a:solidFill>
                <a:ea typeface="ＭＳ Ｐゴシック" charset="-128"/>
              </a:rPr>
              <a:t> MM-</a:t>
            </a:r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ﾒﾀﾙ</a:t>
            </a:r>
            <a:r>
              <a:rPr lang="en-US" altLang="ja-JP" sz="2400">
                <a:solidFill>
                  <a:srgbClr val="000099"/>
                </a:solidFill>
                <a:ea typeface="ＭＳ Ｐゴシック" charset="-128"/>
              </a:rPr>
              <a:t> SS-</a:t>
            </a:r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ｽﾁｰﾙ</a:t>
            </a:r>
            <a:r>
              <a:rPr lang="en-US" altLang="ja-JP" sz="2400">
                <a:solidFill>
                  <a:srgbClr val="000099"/>
                </a:solidFill>
                <a:ea typeface="ＭＳ Ｐゴシック" charset="-128"/>
              </a:rPr>
              <a:t> 382</a:t>
            </a:r>
          </a:p>
        </p:txBody>
      </p:sp>
      <p:pic>
        <p:nvPicPr>
          <p:cNvPr id="7172" name="Picture 14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C:\Users\donald08\Pictures\SSｽﾁｰﾙ3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963">
            <a:off x="5303838" y="1693863"/>
            <a:ext cx="237648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1" descr="C:\Users\donald08\Pictures\SSｽﾁｰﾙ382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3635">
            <a:off x="3189288" y="2027238"/>
            <a:ext cx="28702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 descr="C:\Users\donald08\Pictures\SSｽﾁｰﾙ382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52">
            <a:off x="801688" y="1200150"/>
            <a:ext cx="317817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55A9F-2E76-47AD-92E8-05A24861C2B7}" type="slidenum">
              <a:rPr lang="nl-NL" altLang="ja-JP" smtClean="0"/>
              <a:pPr eaLnBrk="1" hangingPunct="1"/>
              <a:t>7</a:t>
            </a:fld>
            <a:endParaRPr lang="nl-NL" altLang="ja-JP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技術ﾃﾞｰﾀｼｰﾄ</a:t>
            </a:r>
            <a:r>
              <a:rPr lang="en-US" altLang="ja-JP" sz="2400">
                <a:solidFill>
                  <a:srgbClr val="000099"/>
                </a:solidFill>
                <a:ea typeface="ＭＳ Ｐゴシック" charset="-128"/>
              </a:rPr>
              <a:t> </a:t>
            </a:r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硬化剤　緑</a:t>
            </a:r>
            <a:endParaRPr lang="en-US" altLang="ja-JP" sz="2400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8196" name="Picture 3" descr="MM-Logo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C:\Users\donald08\Pictures\硬化剤_緑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2700">
            <a:off x="4959350" y="1393825"/>
            <a:ext cx="2957513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C:\Users\donald08\Pictures\硬化剤_緑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432">
            <a:off x="1765300" y="1431925"/>
            <a:ext cx="30670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88E3BB-2B6E-4DCD-8816-2800315BFACF}" type="slidenum">
              <a:rPr lang="nl-NL" altLang="ja-JP" smtClean="0"/>
              <a:pPr eaLnBrk="1" hangingPunct="1"/>
              <a:t>8</a:t>
            </a:fld>
            <a:endParaRPr lang="nl-NL" altLang="ja-JP" smtClean="0"/>
          </a:p>
        </p:txBody>
      </p:sp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旋回用ベアリングの補修</a:t>
            </a:r>
            <a:endParaRPr lang="en-US" altLang="ja-JP" sz="2400">
              <a:solidFill>
                <a:srgbClr val="000099"/>
              </a:solidFill>
              <a:ea typeface="ＭＳ Ｐゴシック" charset="-128"/>
            </a:endParaRPr>
          </a:p>
        </p:txBody>
      </p:sp>
      <p:pic>
        <p:nvPicPr>
          <p:cNvPr id="9220" name="Picture 9" descr="IMG_39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" y="2344738"/>
            <a:ext cx="4032250" cy="3024187"/>
          </a:xfrm>
          <a:noFill/>
        </p:spPr>
      </p:pic>
      <p:pic>
        <p:nvPicPr>
          <p:cNvPr id="9221" name="Picture 10" descr="IMG_39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344738"/>
            <a:ext cx="4038600" cy="3028950"/>
          </a:xfrm>
          <a:noFill/>
        </p:spPr>
      </p:pic>
      <p:pic>
        <p:nvPicPr>
          <p:cNvPr id="9222" name="Picture 12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755650" y="1557338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 indent="-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MM-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ﾒﾀﾙ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 SS-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ｽﾁｰﾙ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 382 (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液状ﾀｲﾌﾟ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 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と硬化剤 緑を混合塗布の後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61B6F7-B8B5-4AE6-834C-BD686D96C17B}" type="slidenum">
              <a:rPr lang="nl-NL" altLang="ja-JP" smtClean="0"/>
              <a:pPr eaLnBrk="1" hangingPunct="1"/>
              <a:t>9</a:t>
            </a:fld>
            <a:endParaRPr lang="nl-NL" altLang="ja-JP" smtClean="0"/>
          </a:p>
        </p:txBody>
      </p:sp>
      <p:sp>
        <p:nvSpPr>
          <p:cNvPr id="10243" name="Rectangle 21"/>
          <p:cNvSpPr>
            <a:spLocks noChangeArrowheads="1"/>
          </p:cNvSpPr>
          <p:nvPr/>
        </p:nvSpPr>
        <p:spPr bwMode="auto">
          <a:xfrm>
            <a:off x="673100" y="490538"/>
            <a:ext cx="8229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ja-JP" altLang="en-US" sz="2400">
                <a:solidFill>
                  <a:srgbClr val="000099"/>
                </a:solidFill>
                <a:ea typeface="ＭＳ Ｐゴシック" charset="-128"/>
              </a:rPr>
              <a:t>旋回用ベアリングの補修</a:t>
            </a:r>
            <a:r>
              <a:rPr lang="en-US" altLang="ja-JP" sz="2400">
                <a:solidFill>
                  <a:srgbClr val="000099"/>
                </a:solidFill>
                <a:ea typeface="ＭＳ Ｐゴシック" charset="-128"/>
              </a:rPr>
              <a:t> </a:t>
            </a:r>
          </a:p>
        </p:txBody>
      </p:sp>
      <p:pic>
        <p:nvPicPr>
          <p:cNvPr id="10244" name="Picture 11" descr="IMG_397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052513"/>
            <a:ext cx="4752975" cy="3565525"/>
          </a:xfrm>
          <a:noFill/>
        </p:spPr>
      </p:pic>
      <p:pic>
        <p:nvPicPr>
          <p:cNvPr id="10245" name="Picture 10" descr="IMG_39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78288"/>
            <a:ext cx="3311525" cy="1871662"/>
          </a:xfrm>
          <a:noFill/>
        </p:spPr>
      </p:pic>
      <p:pic>
        <p:nvPicPr>
          <p:cNvPr id="10246" name="Picture 19" descr="MM-Logo col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237288"/>
            <a:ext cx="536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684213" y="1127125"/>
            <a:ext cx="3240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" indent="-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圧入適用の後、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4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本の油圧ｼﾘﾝﾀﾞｰは各々のｼﾘﾝﾀﾞｰの圧力に注意を払いながら、徐々に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(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ｼﾘﾝﾀﾞｰ毎に</a:t>
            </a:r>
            <a:r>
              <a:rPr lang="en-US" altLang="ja-JP">
                <a:solidFill>
                  <a:srgbClr val="000099"/>
                </a:solidFill>
                <a:ea typeface="ＭＳ Ｐゴシック" charset="-128"/>
              </a:rPr>
              <a:t>) </a:t>
            </a:r>
            <a:r>
              <a:rPr lang="ja-JP" altLang="en-US">
                <a:solidFill>
                  <a:srgbClr val="000099"/>
                </a:solidFill>
                <a:ea typeface="ＭＳ Ｐゴシック" charset="-128"/>
              </a:rPr>
              <a:t>下げられました</a:t>
            </a:r>
            <a:endParaRPr lang="en-US" altLang="ja-JP">
              <a:solidFill>
                <a:srgbClr val="000099"/>
              </a:solidFill>
              <a:ea typeface="ＭＳ Ｐゴシック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1510</TotalTime>
  <Words>535</Words>
  <Application>Microsoft Office PowerPoint</Application>
  <PresentationFormat>画面に合わせる (4:3)</PresentationFormat>
  <Paragraphs>92</Paragraphs>
  <Slides>15</Slides>
  <Notes>14</Notes>
  <HiddenSlides>2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Standaardontwerp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マルチメタル社製 ポリマーメタル® </vt:lpstr>
      <vt:lpstr>“マルチメタル”＆インターネット</vt:lpstr>
      <vt:lpstr>本資料の主要部分は、 EMHA technisch b.v. の好意によってMMが自由に使用できるプレゼンテーションおよび情報に基づくものです。  EMHA technisch b.v. は、MMのオランダにおける専属パートナーであり、 長年に渡ってMMのポリマー製品を使用して見事な修理を行っております。 </vt:lpstr>
      <vt:lpstr>MM製品は各国船級協会から認証されています。</vt:lpstr>
    </vt:vector>
  </TitlesOfParts>
  <Company>MultiMetall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 of a slewing bearing</dc:title>
  <dc:creator>Donald08</dc:creator>
  <cp:lastModifiedBy>楠本 一仁</cp:lastModifiedBy>
  <cp:revision>133</cp:revision>
  <dcterms:created xsi:type="dcterms:W3CDTF">2006-09-28T12:12:39Z</dcterms:created>
  <dcterms:modified xsi:type="dcterms:W3CDTF">2013-09-13T03:31:45Z</dcterms:modified>
</cp:coreProperties>
</file>