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87" r:id="rId3"/>
    <p:sldId id="290" r:id="rId4"/>
    <p:sldId id="258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92" r:id="rId31"/>
    <p:sldId id="293" r:id="rId32"/>
    <p:sldId id="295" r:id="rId33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390" autoAdjust="0"/>
  </p:normalViewPr>
  <p:slideViewPr>
    <p:cSldViewPr>
      <p:cViewPr>
        <p:scale>
          <a:sx n="82" d="100"/>
          <a:sy n="82" d="100"/>
        </p:scale>
        <p:origin x="-80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860" cy="511650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0785" y="3"/>
            <a:ext cx="3076860" cy="511650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r">
              <a:defRPr sz="1200"/>
            </a:lvl1pPr>
          </a:lstStyle>
          <a:p>
            <a:fld id="{0A2E0951-3B62-4C44-B6DC-E60D0BDC9CE1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721330"/>
            <a:ext cx="3076860" cy="511648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0785" y="9721330"/>
            <a:ext cx="3076860" cy="511648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r">
              <a:defRPr sz="1200"/>
            </a:lvl1pPr>
          </a:lstStyle>
          <a:p>
            <a:fld id="{6C8F27C4-5DD1-4DF6-801E-0847802588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47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7" y="3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r">
              <a:defRPr sz="1300"/>
            </a:lvl1pPr>
          </a:lstStyle>
          <a:p>
            <a:fld id="{94801162-0259-4A42-A100-A0E3BE0DF6F5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9" tIns="49514" rIns="99029" bIns="4951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1" y="4861440"/>
            <a:ext cx="5679440" cy="4605576"/>
          </a:xfrm>
          <a:prstGeom prst="rect">
            <a:avLst/>
          </a:prstGeom>
        </p:spPr>
        <p:txBody>
          <a:bodyPr vert="horz" lIns="99029" tIns="49514" rIns="99029" bIns="4951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1731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r">
              <a:defRPr sz="1300"/>
            </a:lvl1pPr>
          </a:lstStyle>
          <a:p>
            <a:fld id="{133C9D88-453A-44D6-A003-CD3F710307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89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A6B5-C6DE-43ED-B1A7-958FA578118D}" type="slidenum">
              <a:rPr lang="ja-JP" altLang="nl-NL" smtClean="0"/>
              <a:pPr/>
              <a:t>30</a:t>
            </a:fld>
            <a:endParaRPr lang="nl-NL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98184-7B50-48A0-8E48-FEC6DE942F3A}" type="slidenum">
              <a:rPr lang="ja-JP" altLang="nl-NL" smtClean="0"/>
              <a:pPr/>
              <a:t>31</a:t>
            </a:fld>
            <a:endParaRPr lang="nl-NL" altLang="ja-JP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08B4-5A82-4F1E-8255-9DB6C4513954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C6FF-0372-44AC-9FA5-3B701E4596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www.multimetall.jp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hyperlink" Target="http://www.multimetall.jp/" TargetMode="External"/><Relationship Id="rId5" Type="http://schemas.openxmlformats.org/officeDocument/2006/relationships/image" Target="../media/image47.png"/><Relationship Id="rId10" Type="http://schemas.openxmlformats.org/officeDocument/2006/relationships/hyperlink" Target="mailto:info@multimetall.jp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“油漏れの補修”</a:t>
            </a:r>
            <a:endParaRPr kumimoji="1" lang="ja-JP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MM-</a:t>
            </a:r>
            <a:r>
              <a:rPr kumimoji="1"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ﾒﾀﾙ 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kumimoji="1"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ｽﾁｰﾙｾﾗﾐｯｸ</a:t>
            </a:r>
            <a:r>
              <a:rPr kumimoji="1"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”は</a:t>
            </a:r>
            <a:endParaRPr kumimoji="1" lang="en-US" altLang="ja-JP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油膜を破壊して直接母材に接着します</a:t>
            </a:r>
            <a:endParaRPr kumimoji="1" lang="ja-JP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本剤の計量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　</a:t>
            </a:r>
            <a:endParaRPr kumimoji="1" lang="ja-JP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･金属ﾍﾗで取り出し計量ｽﾌﾟｰ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ﾝに盛り付ける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注： </a:t>
            </a:r>
            <a:r>
              <a:rPr lang="ja-JP" altLang="en-US" dirty="0" smtClean="0">
                <a:solidFill>
                  <a:srgbClr val="FF0000"/>
                </a:solidFill>
              </a:rPr>
              <a:t>金属ﾍﾗ</a:t>
            </a:r>
            <a:r>
              <a:rPr lang="ja-JP" altLang="en-US" dirty="0" smtClean="0"/>
              <a:t>で取り出して下さい　</a:t>
            </a:r>
            <a:endParaRPr lang="en-US" altLang="ja-JP" dirty="0" smtClean="0"/>
          </a:p>
          <a:p>
            <a:r>
              <a:rPr lang="ja-JP" altLang="en-US" dirty="0" smtClean="0"/>
              <a:t>　　　計量ｽﾌﾟｰﾝで取り出すと折れる時</a:t>
            </a:r>
            <a:endParaRPr lang="en-US" altLang="ja-JP" dirty="0" smtClean="0"/>
          </a:p>
          <a:p>
            <a:r>
              <a:rPr lang="ja-JP" altLang="en-US" dirty="0" smtClean="0"/>
              <a:t>　　　があります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1" name="図プレースホルダ 7" descr="18.本剤計り取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0000" y="1770856"/>
            <a:ext cx="4761600" cy="3571200"/>
          </a:xfrm>
        </p:spPr>
      </p:pic>
      <p:pic>
        <p:nvPicPr>
          <p:cNvPr id="13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本剤の計量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altLang="ja-JP" sz="1800" dirty="0" smtClean="0"/>
          </a:p>
          <a:p>
            <a:r>
              <a:rPr lang="ja-JP" altLang="en-US" sz="1800" dirty="0" smtClean="0"/>
              <a:t>・</a:t>
            </a:r>
            <a:r>
              <a:rPr lang="ja-JP" altLang="en-US" sz="1800" dirty="0" smtClean="0">
                <a:solidFill>
                  <a:srgbClr val="002060"/>
                </a:solidFill>
              </a:rPr>
              <a:t>計量ｽﾌﾟｰﾝに盛り付けた後、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金属ﾍﾗで擦り切って平らに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します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endParaRPr lang="en-US" altLang="ja-JP" sz="1800" dirty="0" smtClean="0">
              <a:solidFill>
                <a:srgbClr val="002060"/>
              </a:solidFill>
            </a:endParaRPr>
          </a:p>
          <a:p>
            <a:endParaRPr lang="en-US" altLang="ja-JP" sz="1800" dirty="0" smtClean="0">
              <a:solidFill>
                <a:srgbClr val="002060"/>
              </a:solidFill>
            </a:endParaRPr>
          </a:p>
          <a:p>
            <a:endParaRPr lang="en-US" altLang="ja-JP" sz="1800" dirty="0" smtClean="0">
              <a:solidFill>
                <a:srgbClr val="002060"/>
              </a:solidFill>
            </a:endParaRPr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pic>
        <p:nvPicPr>
          <p:cNvPr id="12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本剤の計量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･計量ｽﾌﾟｰﾝから取り出し硬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化剤の近くに置く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ﾋﾝﾄ：　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硬いと感じて混ぜにくい時は、本剤を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℃～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℃に温めると良いと思います</a:t>
            </a:r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kumimoji="1" lang="ja-JP" altLang="en-US" dirty="0"/>
          </a:p>
        </p:txBody>
      </p:sp>
      <p:pic>
        <p:nvPicPr>
          <p:cNvPr id="12" name="図プレースホルダ 4" descr="DSC01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0000" y="3600000"/>
            <a:ext cx="2779191" cy="2084393"/>
          </a:xfrm>
          <a:prstGeom prst="rect">
            <a:avLst/>
          </a:prstGeom>
        </p:spPr>
      </p:pic>
      <p:pic>
        <p:nvPicPr>
          <p:cNvPr id="14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二液の混合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･本剤と硬化剤を良く混ぜる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最低でも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秒程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ja-JP" alt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二液の混合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･混合が終わったら、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薄く広げ</a:t>
            </a:r>
            <a:r>
              <a:rPr lang="ja-JP" altLang="en-US" sz="1800" dirty="0" smtClean="0"/>
              <a:t>る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ｴｱ抜き</a:t>
            </a:r>
            <a:r>
              <a:rPr lang="en-US" altLang="ja-JP" sz="1800" dirty="0" smtClean="0"/>
              <a:t>)</a:t>
            </a:r>
          </a:p>
          <a:p>
            <a:endParaRPr lang="ja-JP" altLang="en-US" sz="1800" dirty="0"/>
          </a:p>
        </p:txBody>
      </p:sp>
      <p:pic>
        <p:nvPicPr>
          <p:cNvPr id="14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油種は問いません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･ﾃﾞｨｰｾﾞﾙｵｲﾙで油の漏れ出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る表面を作ります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油をかけて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油の漏れ出る表面を作る</a:t>
            </a:r>
            <a:endParaRPr kumimoji="1" lang="ja-JP" altLang="en-US" dirty="0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altLang="ja-JP" sz="1800" dirty="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1800" dirty="0" smtClean="0">
                <a:solidFill>
                  <a:srgbClr val="002060"/>
                </a:solidFill>
              </a:rPr>
              <a:t>・ﾃﾞｨｰｾﾞﾙ･ｵｲﾙをかけて油で覆われた金属表面にする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13" name="図プレースホルダ 7" descr="37..油をかけ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0000" y="1770856"/>
            <a:ext cx="4761600" cy="3571200"/>
          </a:xfrm>
        </p:spPr>
      </p:pic>
      <p:pic>
        <p:nvPicPr>
          <p:cNvPr id="14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油で覆われた表面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･ﾃﾞｨｰｾﾞﾙ･ｵｲﾙで金属表面は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覆われています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endParaRPr kumimoji="1" lang="en-US" altLang="ja-JP" sz="1800" dirty="0" smtClean="0"/>
          </a:p>
          <a:p>
            <a:endParaRPr kumimoji="1" lang="ja-JP" altLang="en-US" dirty="0"/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陥没を防ぐ場合は・・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･補修材の陥没を防ぐ場合や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補強する時は、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1800" dirty="0" smtClean="0">
                <a:solidFill>
                  <a:srgbClr val="002060"/>
                </a:solidFill>
              </a:rPr>
              <a:t>ﾜｲﾔｰﾃｰﾌﾟやｶﾞﾗｽｸﾛｽを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置いて全部を覆い隠す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状況を考えた工夫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･気温が低い時等は、ﾄﾞﾗｲ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ﾔｰ等で温めながら塗る等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その施工環境に於いての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工夫を加えていくとより補修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がうまくいくと考えられます。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</a:t>
            </a:r>
            <a:endParaRPr kumimoji="1" lang="ja-JP" altLang="en-US" dirty="0"/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11" name="図プレースホルダ 4" descr="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3600000" y="1771200"/>
            <a:ext cx="4761551" cy="3571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5852" y="4800600"/>
            <a:ext cx="6500858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ＭＭ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ﾒﾀﾙ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ｽﾁｰﾙｾﾗﾐｯｸ と油の付着した鋼板との接合部分　　　　顕微鏡写真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倍率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倍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</a:t>
            </a:r>
            <a:endParaRPr kumimoji="1" lang="ja-JP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143668" cy="561992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これは、ロイド船級協会記録　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認証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No.301954) </a:t>
            </a:r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と Ｍ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Ａ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Ｎ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(No.1731/82)  </a:t>
            </a:r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の</a:t>
            </a:r>
            <a:endParaRPr lang="en-US" altLang="ja-JP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証明を受けた技術です。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kumimoji="1" lang="en-US" altLang="ja-JP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技術ﾚﾎﾟｰﾄ ＃</a:t>
            </a:r>
            <a:r>
              <a:rPr kumimoji="1" lang="en-US" altLang="ja-JP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010 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より</a:t>
            </a:r>
            <a:r>
              <a:rPr kumimoji="1" lang="en-US" altLang="ja-JP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0" y="612000"/>
            <a:ext cx="5486400" cy="412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642910" y="214290"/>
            <a:ext cx="6089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2060"/>
                </a:solidFill>
              </a:rPr>
              <a:t>“　マルチメタル　”は、油の漏えい</a:t>
            </a:r>
            <a:r>
              <a:rPr lang="ja-JP" altLang="en-US" b="1" dirty="0">
                <a:solidFill>
                  <a:srgbClr val="002060"/>
                </a:solidFill>
              </a:rPr>
              <a:t>部</a:t>
            </a:r>
            <a:r>
              <a:rPr lang="ja-JP" altLang="en-US" b="1" dirty="0" smtClean="0">
                <a:solidFill>
                  <a:srgbClr val="002060"/>
                </a:solidFill>
              </a:rPr>
              <a:t>に接着します。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764704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MM</a:t>
            </a:r>
            <a:r>
              <a:rPr kumimoji="1" lang="ja-JP" altLang="en-US" sz="1400" dirty="0" smtClean="0"/>
              <a:t>ﾒﾀﾙ</a:t>
            </a:r>
            <a:r>
              <a:rPr kumimoji="1" lang="en-US" altLang="ja-JP" sz="1400" dirty="0" err="1" smtClean="0"/>
              <a:t>oL</a:t>
            </a:r>
            <a:r>
              <a:rPr kumimoji="1" lang="ja-JP" altLang="en-US" sz="1400" dirty="0" smtClean="0"/>
              <a:t>ｽﾁｰﾙｾﾗﾐｯｸ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57356" y="4286256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ｽﾁｰﾙ</a:t>
            </a:r>
            <a:endParaRPr kumimoji="1" lang="ja-JP" altLang="en-US" sz="1400" dirty="0"/>
          </a:p>
        </p:txBody>
      </p:sp>
      <p:pic>
        <p:nvPicPr>
          <p:cNvPr id="10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57158" y="6143644"/>
            <a:ext cx="881103" cy="47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最初に薄く擦り付け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　　る</a:t>
            </a:r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ja-JP" sz="1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･金属ﾍﾗの先に指をかけて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まず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1mm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位の厚みに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こす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り付ける様に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薄く擦り付け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を行います。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“塗る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塗料の様に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”のではあ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りません。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･</a:t>
            </a:r>
            <a:r>
              <a:rPr lang="ja-JP" alt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参考</a:t>
            </a:r>
            <a:endParaRPr lang="en-US" altLang="ja-JP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施工動画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“ﾀﾝｸから漏れ出る油を止める”</a:t>
            </a:r>
            <a:endParaRPr kumimoji="1" lang="ja-JP" altLang="en-US" dirty="0"/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油の上に乗せる様な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　　施工はいけません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。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・金属ﾍﾗの先に指をかけて擦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り付け、油膜を押しつぶしｸ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ﾛｽ掛けに擦り付け、厚みを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増していく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薄く塗った上に押し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　　付けていく</a:t>
            </a:r>
            <a:endParaRPr kumimoji="1" lang="ja-JP" altLang="en-US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･油が止まるまで薄く塗った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後に、層の厚みを増して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いきます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硬化が始まるまで擦り付け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をやめてはいけません</a:t>
            </a:r>
          </a:p>
          <a:p>
            <a:endParaRPr kumimoji="1" lang="ja-JP" altLang="en-US" sz="1800" dirty="0"/>
          </a:p>
        </p:txBody>
      </p:sp>
      <p:pic>
        <p:nvPicPr>
          <p:cNvPr id="10" name="図プレースホルダ 7" descr="62.面で擦り来る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0000" y="1770856"/>
            <a:ext cx="4761600" cy="3571200"/>
          </a:xfrm>
        </p:spPr>
      </p:pic>
      <p:pic>
        <p:nvPicPr>
          <p:cNvPr id="11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必要な厚みを足して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　　いく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･油膜を破壊する感覚で、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必要な層の厚みになる様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上から押し付けていきます</a:t>
            </a:r>
          </a:p>
          <a:p>
            <a:endParaRPr kumimoji="1" lang="ja-JP" altLang="en-US" dirty="0"/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金属ﾍﾗの使い方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･管などの面を利用して、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塗布部分の裾野（端）は、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ヘラでなだらかに擦りきって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いく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クロス掛けに厚みを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　　増していく</a:t>
            </a: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･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3mm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厚位まで層を増す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硬化した後は、削ったり、塗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装をする事もできます</a:t>
            </a:r>
            <a:r>
              <a:rPr lang="ja-JP" altLang="en-US" sz="1800" dirty="0" smtClean="0">
                <a:latin typeface="Arial" pitchFamily="34" charset="0"/>
                <a:cs typeface="Arial" pitchFamily="34" charset="0"/>
              </a:rPr>
              <a:t>。</a:t>
            </a:r>
          </a:p>
          <a:p>
            <a:endParaRPr kumimoji="1" lang="ja-JP" altLang="en-US" sz="1800" dirty="0"/>
          </a:p>
        </p:txBody>
      </p:sp>
      <p:pic>
        <p:nvPicPr>
          <p:cNvPr id="8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油漏れ補修完了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・漏れ道を断つ意味で、硬化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が始めるまで、塗りつけを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続けていれば、油は止まり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ます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10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耐圧･耐熱性を補強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　　して終了</a:t>
            </a:r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･念の為、硬化剤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黄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と混合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したもので、穴の中心から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4,5cm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の所まで重ね塗りし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ておきます　</a:t>
            </a:r>
            <a:endParaRPr lang="ja-JP" alt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11" name="図プレースホルダ 7" descr="132..軽く押付け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0000" y="1770856"/>
            <a:ext cx="4761600" cy="3571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540000" y="274638"/>
            <a:ext cx="7920000" cy="648000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補修部が振動・波打する部位の場合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0000" y="1428750"/>
            <a:ext cx="3743968" cy="114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MM-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ﾒﾀﾙ　</a:t>
            </a:r>
            <a:r>
              <a:rPr lang="en-US" altLang="ja-JP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oL</a:t>
            </a:r>
            <a:r>
              <a:rPr lang="en-US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-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ｽﾁｰﾙｾﾗﾐｯｸ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ja-JP" alt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で　漏油を止める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57750" y="1428750"/>
            <a:ext cx="35718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ja-JP" alt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pitchFamily="50" charset="-128"/>
              </a:rPr>
              <a:t>　</a:t>
            </a:r>
            <a:r>
              <a:rPr lang="nl-BE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MM</a:t>
            </a:r>
            <a:r>
              <a:rPr lang="en-US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-</a:t>
            </a:r>
            <a:r>
              <a:rPr lang="nl-BE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ｴﾗｽﾄﾏｰ</a:t>
            </a:r>
            <a:r>
              <a:rPr lang="ja-JP" altLang="nl-B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nl-BE" altLang="ja-JP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95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ja-JP" alt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を重ね塗りして波打ち対策</a:t>
            </a:r>
          </a:p>
        </p:txBody>
      </p:sp>
      <p:pic>
        <p:nvPicPr>
          <p:cNvPr id="10245" name="Picture 9" descr="3230masker 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0" y="2714625"/>
            <a:ext cx="3194050" cy="2973388"/>
          </a:xfrm>
        </p:spPr>
      </p:pic>
      <p:pic>
        <p:nvPicPr>
          <p:cNvPr id="10246" name="Picture 12" descr="3233patch 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6400" y="2714625"/>
            <a:ext cx="3476625" cy="2955925"/>
          </a:xfrm>
        </p:spPr>
      </p:pic>
      <p:sp>
        <p:nvSpPr>
          <p:cNvPr id="11" name="右矢印 10"/>
          <p:cNvSpPr/>
          <p:nvPr/>
        </p:nvSpPr>
        <p:spPr>
          <a:xfrm>
            <a:off x="4214813" y="3857625"/>
            <a:ext cx="4286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40000" y="1435100"/>
            <a:ext cx="2952000" cy="4320000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・剥離耐久</a:t>
            </a:r>
            <a:r>
              <a:rPr lang="ja-JP" altLang="en-US" dirty="0">
                <a:solidFill>
                  <a:srgbClr val="002060"/>
                </a:solidFill>
                <a:ea typeface="ＭＳ Ｐゴシック" pitchFamily="50" charset="-128"/>
              </a:rPr>
              <a:t>と</a:t>
            </a: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耐破損性　</a:t>
            </a:r>
            <a:b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</a:b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・耐薬品，　耐熱性　　</a:t>
            </a:r>
            <a:endParaRPr lang="en-US" altLang="ja-JP" dirty="0" smtClean="0">
              <a:solidFill>
                <a:srgbClr val="002060"/>
              </a:solidFill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　　に優れるｺﾞﾑ質系です　</a:t>
            </a:r>
            <a:endParaRPr lang="en-US" altLang="ja-JP" dirty="0" smtClean="0">
              <a:solidFill>
                <a:srgbClr val="002060"/>
              </a:solidFill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・収縮性の接合・接着が可能</a:t>
            </a:r>
            <a:r>
              <a:rPr lang="ja-JP" altLang="en-US" dirty="0" smtClean="0">
                <a:ea typeface="ＭＳ Ｐゴシック" pitchFamily="50" charset="-128"/>
              </a:rPr>
              <a:t/>
            </a:r>
            <a:br>
              <a:rPr lang="ja-JP" altLang="en-US" dirty="0" smtClean="0">
                <a:ea typeface="ＭＳ Ｐゴシック" pitchFamily="50" charset="-128"/>
              </a:rPr>
            </a:br>
            <a:r>
              <a:rPr lang="ja-JP" altLang="en-US" dirty="0" smtClean="0">
                <a:ea typeface="ＭＳ Ｐゴシック" pitchFamily="50" charset="-128"/>
              </a:rPr>
              <a:t/>
            </a:r>
            <a:br>
              <a:rPr lang="ja-JP" altLang="en-US" dirty="0" smtClean="0">
                <a:ea typeface="ＭＳ Ｐゴシック" pitchFamily="50" charset="-128"/>
              </a:rPr>
            </a:b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耐油性の為、</a:t>
            </a:r>
            <a:endParaRPr lang="en-US" altLang="ja-JP" dirty="0" smtClean="0">
              <a:solidFill>
                <a:srgbClr val="002060"/>
              </a:solidFill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振動部･浪打部の油漏れ等にも有効です</a:t>
            </a:r>
            <a:b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</a:br>
            <a:r>
              <a:rPr lang="ja-JP" altLang="en-US" sz="1600" b="1" dirty="0" smtClean="0">
                <a:solidFill>
                  <a:srgbClr val="002060"/>
                </a:solidFill>
                <a:ea typeface="ＭＳ Ｐゴシック" pitchFamily="50" charset="-128"/>
              </a:rPr>
              <a:t>　</a:t>
            </a:r>
            <a:endParaRPr lang="en-US" altLang="ja-JP" sz="1600" b="1" dirty="0" smtClean="0">
              <a:solidFill>
                <a:srgbClr val="002060"/>
              </a:solidFill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rgbClr val="002060"/>
                </a:solidFill>
                <a:ea typeface="ＭＳ Ｐゴシック" pitchFamily="50" charset="-128"/>
              </a:rPr>
              <a:t>＊屈曲部にも接着</a:t>
            </a:r>
          </a:p>
        </p:txBody>
      </p:sp>
      <p:pic>
        <p:nvPicPr>
          <p:cNvPr id="11267" name="Picture 7" descr="3275elastomer 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0000" y="1428750"/>
            <a:ext cx="4791075" cy="3643313"/>
          </a:xfrm>
        </p:spPr>
      </p:pic>
      <p:pic>
        <p:nvPicPr>
          <p:cNvPr id="11268" name="Picture 18" descr="TK 145 hoek rep klaar2615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467" y="4221088"/>
            <a:ext cx="23574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40000" y="273600"/>
            <a:ext cx="7920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nl-BE" altLang="ja-JP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MM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-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ｴﾗｽﾄﾏｰ </a:t>
            </a:r>
            <a:r>
              <a:rPr lang="nl-BE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95</a:t>
            </a:r>
            <a:endParaRPr lang="ja-JP" altLang="en-US" sz="2400" b="1" dirty="0">
              <a:solidFill>
                <a:srgbClr val="00206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/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4499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19138" y="730250"/>
          <a:ext cx="7964487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グラフ" r:id="rId3" imgW="6629400" imgH="4172102" progId="MSGraph.Chart.8">
                  <p:embed/>
                </p:oleObj>
              </mc:Choice>
              <mc:Fallback>
                <p:oleObj name="グラフ" r:id="rId3" imgW="6629400" imgH="417210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730250"/>
                        <a:ext cx="7964487" cy="500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51520" y="18864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油種に関係なく接着します</a:t>
            </a:r>
            <a:r>
              <a:rPr lang="en-US" altLang="ja-JP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技術ﾚﾎﾟｰﾄ</a:t>
            </a:r>
            <a:r>
              <a:rPr lang="en-US" altLang="ja-JP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#006)</a:t>
            </a:r>
            <a:endParaRPr lang="ja-JP" altLang="en-US" sz="1400" dirty="0" smtClean="0">
              <a:solidFill>
                <a:srgbClr val="002060"/>
              </a:solidFill>
            </a:endParaRPr>
          </a:p>
          <a:p>
            <a:endParaRPr lang="en-US" altLang="ja-JP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タイトル 1"/>
          <p:cNvSpPr txBox="1">
            <a:spLocks noGrp="1"/>
          </p:cNvSpPr>
          <p:nvPr>
            <p:ph type="body" sz="half" idx="2"/>
          </p:nvPr>
        </p:nvSpPr>
        <p:spPr>
          <a:xfrm>
            <a:off x="1792288" y="5580000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油種別の接着品質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ja-JP" alt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洗浄表面を</a:t>
            </a:r>
            <a:r>
              <a:rPr lang="en-US" altLang="ja-JP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ja-JP" alt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とした場合の油種別接着品質</a:t>
            </a:r>
            <a:endParaRPr kumimoji="1" lang="ja-JP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357158" y="6143644"/>
            <a:ext cx="881103" cy="47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21B55-A377-41AD-BBF6-657ADAA82228}" type="slidenum">
              <a:rPr lang="ja-JP" altLang="nl-NL" smtClean="0"/>
              <a:pPr/>
              <a:t>30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マルチメタル社製 ポリマーメタル</a:t>
            </a:r>
            <a:r>
              <a:rPr lang="en-US" altLang="ja-JP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>®</a:t>
            </a:r>
            <a: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/>
            </a:r>
            <a:b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</a:br>
            <a:endParaRPr lang="de-DE" altLang="ja-JP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6625"/>
            <a:ext cx="4835525" cy="2347913"/>
          </a:xfrm>
        </p:spPr>
        <p:txBody>
          <a:bodyPr>
            <a:normAutofit fontScale="92500" lnSpcReduction="10000"/>
          </a:bodyPr>
          <a:lstStyle/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ﾄﾞｲﾂ  ﾏﾙﾁﾒﾀﾙ社では、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金属及び合金補修用の“ﾎﾟﾘﾏｰﾒﾀﾙ”による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補修・接合技術に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30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数年間を投資しています。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機械設備</a:t>
            </a:r>
            <a:r>
              <a:rPr lang="ja-JP" altLang="en-US" sz="1800" dirty="0">
                <a:solidFill>
                  <a:srgbClr val="000099"/>
                </a:solidFill>
                <a:ea typeface="ＭＳ Ｐゴシック" charset="-128"/>
              </a:rPr>
              <a:t>や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工場建造物に於いては、機能上、特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に重要な構成部が、応力割れや亀裂、腐食、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ｷｬﾋﾞﾃｰｼｮﾝ、化学的または熱などによる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厳しい負荷応力にしばしば曝されています。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20485" name="Picture 4" descr="firmen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20763"/>
            <a:ext cx="3184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50850" y="3436938"/>
            <a:ext cx="81359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ﾎﾟﾘﾏｰﾒﾀﾙで</a:t>
            </a:r>
            <a:r>
              <a:rPr lang="ja-JP" altLang="en-US" sz="1700" dirty="0">
                <a:solidFill>
                  <a:srgbClr val="000099"/>
                </a:solidFill>
                <a:ea typeface="ＭＳ Ｐゴシック" charset="-128"/>
              </a:rPr>
              <a:t>処理した構成部分は、上記の各種応力から予防的に保護する事が</a:t>
            </a: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可</a:t>
            </a:r>
            <a:endParaRPr lang="en-US" altLang="ja-JP" sz="17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能</a:t>
            </a:r>
            <a:r>
              <a:rPr lang="ja-JP" altLang="en-US" sz="1700" dirty="0">
                <a:solidFill>
                  <a:srgbClr val="000099"/>
                </a:solidFill>
                <a:ea typeface="ＭＳ Ｐゴシック" charset="-128"/>
              </a:rPr>
              <a:t>です。さらに</a:t>
            </a: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、ﾏﾙﾁﾒﾀﾙ社</a:t>
            </a:r>
            <a:r>
              <a:rPr lang="ja-JP" altLang="en-US" sz="1700" dirty="0">
                <a:solidFill>
                  <a:srgbClr val="000099"/>
                </a:solidFill>
                <a:ea typeface="ＭＳ Ｐゴシック" charset="-128"/>
              </a:rPr>
              <a:t>の低温補修</a:t>
            </a: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技術は</a:t>
            </a:r>
            <a:r>
              <a:rPr lang="ja-JP" altLang="en-US" sz="1700" dirty="0">
                <a:solidFill>
                  <a:srgbClr val="000099"/>
                </a:solidFill>
                <a:ea typeface="ＭＳ Ｐゴシック" charset="-128"/>
              </a:rPr>
              <a:t>、製品の取り扱いが容易であり</a:t>
            </a: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endParaRPr lang="en-US" altLang="ja-JP" sz="17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破損部</a:t>
            </a:r>
            <a:r>
              <a:rPr lang="ja-JP" altLang="en-US" sz="1700" dirty="0">
                <a:solidFill>
                  <a:srgbClr val="000099"/>
                </a:solidFill>
                <a:ea typeface="ＭＳ Ｐゴシック" charset="-128"/>
              </a:rPr>
              <a:t>の耐久性</a:t>
            </a: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に於いて優れた</a:t>
            </a:r>
            <a:r>
              <a:rPr lang="ja-JP" altLang="en-US" sz="1700" dirty="0">
                <a:solidFill>
                  <a:srgbClr val="000099"/>
                </a:solidFill>
                <a:ea typeface="ＭＳ Ｐゴシック" charset="-128"/>
              </a:rPr>
              <a:t>補修が可能となります。</a:t>
            </a:r>
            <a:endParaRPr lang="ja-JP" altLang="de-DE" sz="1700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082925" y="5761038"/>
            <a:ext cx="2978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324475" algn="r"/>
              </a:tabLst>
            </a:pPr>
            <a: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  <a:t>MultiMetall</a:t>
            </a:r>
            <a:b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</a:b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theMetalExistenceCompany™</a:t>
            </a:r>
            <a:r>
              <a:rPr lang="de-DE" altLang="ja-JP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20493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170113" y="5013325"/>
            <a:ext cx="4802187" cy="542925"/>
            <a:chOff x="1298" y="3158"/>
            <a:chExt cx="3025" cy="342"/>
          </a:xfrm>
        </p:grpSpPr>
        <p:pic>
          <p:nvPicPr>
            <p:cNvPr id="15" name="Picture 15" descr="micro_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micro_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 descr="micro_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micro_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9" descr="micro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0" descr="micro_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1" descr="micro_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0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68819-2864-4614-A863-9E2C2700C0C4}" type="slidenum">
              <a:rPr lang="ja-JP" altLang="nl-NL" smtClean="0"/>
              <a:pPr/>
              <a:t>31</a:t>
            </a:fld>
            <a:endParaRPr lang="nl-NL" altLang="ja-JP" smtClean="0"/>
          </a:p>
        </p:txBody>
      </p:sp>
      <p:pic>
        <p:nvPicPr>
          <p:cNvPr id="2058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4430">
            <a:off x="436563" y="2813050"/>
            <a:ext cx="435133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“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マルチメタル</a:t>
            </a:r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”＆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インターネット</a:t>
            </a:r>
            <a:endParaRPr lang="de-DE" sz="2200" dirty="0" smtClean="0">
              <a:solidFill>
                <a:srgbClr val="002060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どうぞマルチメタルのホームページ </a:t>
            </a:r>
            <a:r>
              <a:rPr lang="en-US" altLang="ja-JP" sz="1700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de-DE" altLang="ja-JP" sz="1700" u="sng" dirty="0" smtClean="0">
                <a:solidFill>
                  <a:srgbClr val="000099"/>
                </a:solidFill>
                <a:ea typeface="ＭＳ Ｐゴシック" charset="-128"/>
              </a:rPr>
              <a:t>www.polymermetal.com</a:t>
            </a:r>
            <a:r>
              <a:rPr lang="en-US" altLang="ja-JP" sz="1700" dirty="0" smtClean="0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 sz="1700" dirty="0" smtClean="0">
                <a:solidFill>
                  <a:srgbClr val="000099"/>
                </a:solidFill>
                <a:ea typeface="ＭＳ Ｐゴシック" charset="-128"/>
              </a:rPr>
              <a:t>をご覧下さい。各種製品についての詳細な情報及び利用方法が掲載されています。</a:t>
            </a:r>
            <a:endParaRPr lang="ja-JP" altLang="de-DE" sz="17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</a:pPr>
            <a:r>
              <a:rPr lang="en-US" altLang="ja-JP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( </a:t>
            </a:r>
            <a:r>
              <a:rPr lang="ja-JP" alt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日本語版は、</a:t>
            </a:r>
            <a:r>
              <a:rPr lang="de-DE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4"/>
              </a:rPr>
              <a:t>www.multimetall.jp/</a:t>
            </a:r>
            <a:r>
              <a:rPr lang="de-DE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 </a:t>
            </a:r>
            <a:r>
              <a:rPr lang="en-US" altLang="ja-JP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) </a:t>
            </a:r>
            <a:r>
              <a:rPr lang="ja-JP" alt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をご覧</a:t>
            </a:r>
            <a:endParaRPr lang="en-US" altLang="ja-JP" sz="1600" dirty="0" smtClean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ja-JP" alt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下さい。</a:t>
            </a:r>
            <a:endParaRPr lang="de-DE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de-DE" altLang="ja-JP" sz="17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MMHP</a:t>
            </a:r>
            <a:r>
              <a:rPr lang="ja-JP" altLang="de-DE" sz="1700" dirty="0" smtClean="0">
                <a:solidFill>
                  <a:srgbClr val="000099"/>
                </a:solidFill>
                <a:ea typeface="ＭＳ Ｐゴシック" charset="-128"/>
              </a:rPr>
              <a:t>のスクリーンショットの一部です。</a:t>
            </a:r>
            <a:endParaRPr lang="de-DE" sz="1700" dirty="0" smtClean="0">
              <a:solidFill>
                <a:srgbClr val="000099"/>
              </a:solidFill>
            </a:endParaRPr>
          </a:p>
        </p:txBody>
      </p:sp>
      <p:pic>
        <p:nvPicPr>
          <p:cNvPr id="2058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8437">
            <a:off x="2851150" y="4127500"/>
            <a:ext cx="31480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294">
            <a:off x="5062538" y="1700213"/>
            <a:ext cx="3181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87267">
            <a:off x="5495925" y="3832225"/>
            <a:ext cx="3238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MM-Logo col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製品は</a:t>
            </a:r>
            <a:r>
              <a:rPr kumimoji="1"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各国船級協会から認証されています。</a:t>
            </a:r>
          </a:p>
        </p:txBody>
      </p:sp>
      <p:sp>
        <p:nvSpPr>
          <p:cNvPr id="23555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715000" y="1535113"/>
            <a:ext cx="2971800" cy="639762"/>
          </a:xfrm>
        </p:spPr>
        <p:txBody>
          <a:bodyPr/>
          <a:lstStyle/>
          <a:p>
            <a:pPr algn="ctr"/>
            <a:endParaRPr kumimoji="1" lang="ja-JP" altLang="en-US" dirty="0" smtClean="0">
              <a:ea typeface="ＭＳ Ｐゴシック" charset="-128"/>
            </a:endParaRPr>
          </a:p>
        </p:txBody>
      </p:sp>
      <p:sp>
        <p:nvSpPr>
          <p:cNvPr id="23557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57813" y="2174875"/>
            <a:ext cx="3328987" cy="3951288"/>
          </a:xfrm>
        </p:spPr>
        <p:txBody>
          <a:bodyPr/>
          <a:lstStyle/>
          <a:p>
            <a:pPr>
              <a:buFontTx/>
              <a:buNone/>
            </a:pPr>
            <a:endParaRPr lang="de-DE" altLang="ja-JP" sz="1800" smtClean="0">
              <a:solidFill>
                <a:srgbClr val="000099"/>
              </a:solidFill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sz="1800" smtClean="0">
              <a:ea typeface="ＭＳ Ｐゴシック" charset="-128"/>
            </a:endParaRPr>
          </a:p>
          <a:p>
            <a:pPr>
              <a:buFontTx/>
              <a:buNone/>
            </a:pPr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2355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686C5-8F27-49AE-85C1-622F0829A507}" type="slidenum">
              <a:rPr lang="ja-JP" altLang="nl-NL" smtClean="0"/>
              <a:pPr/>
              <a:t>32</a:t>
            </a:fld>
            <a:endParaRPr lang="nl-NL" altLang="ja-JP" smtClean="0"/>
          </a:p>
        </p:txBody>
      </p:sp>
      <p:pic>
        <p:nvPicPr>
          <p:cNvPr id="23559" name="Picture 4" descr="MM-Logo 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243" y="1571625"/>
            <a:ext cx="1071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928938"/>
            <a:ext cx="1803400" cy="2286000"/>
          </a:xfr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820">
            <a:off x="2616200" y="1577975"/>
            <a:ext cx="1849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0856">
            <a:off x="473075" y="1052513"/>
            <a:ext cx="46545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143250"/>
            <a:ext cx="1065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37191">
            <a:off x="4005263" y="2533650"/>
            <a:ext cx="11414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2000250"/>
            <a:ext cx="971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59993">
            <a:off x="2535238" y="4233863"/>
            <a:ext cx="12287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786438" y="2357438"/>
            <a:ext cx="28575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(</a:t>
            </a:r>
            <a:r>
              <a:rPr kumimoji="1" lang="ja-JP" altLang="en-US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お問合わせ</a:t>
            </a:r>
            <a:r>
              <a:rPr kumimoji="1" lang="en-US" altLang="ja-JP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  <a:r>
              <a:rPr lang="nl-BE" altLang="ja-JP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kumimoji="1" lang="en-US" altLang="ja-JP" sz="14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ja-JP" altLang="en-US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ドイツ　マルチメタル輸入発売元</a:t>
            </a:r>
            <a:endParaRPr kumimoji="1" lang="en-US" altLang="ja-JP" sz="14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en-US" altLang="ja-JP" sz="1600" dirty="0">
                <a:latin typeface="Arial" pitchFamily="34" charset="0"/>
                <a:ea typeface="ＭＳ Ｐゴシック" charset="-128"/>
                <a:cs typeface="Arial" pitchFamily="34" charset="0"/>
              </a:rPr>
              <a:t>Kittaka</a:t>
            </a:r>
            <a:r>
              <a:rPr kumimoji="1" lang="ja-JP" altLang="en-US" sz="1600" dirty="0">
                <a:latin typeface="Arial" pitchFamily="34" charset="0"/>
                <a:ea typeface="ＭＳ Ｐゴシック" charset="-128"/>
                <a:cs typeface="Arial" pitchFamily="34" charset="0"/>
              </a:rPr>
              <a:t>　</a:t>
            </a:r>
            <a:r>
              <a:rPr kumimoji="1" lang="en-US" altLang="ja-JP" sz="1600" dirty="0">
                <a:latin typeface="Arial" pitchFamily="34" charset="0"/>
                <a:ea typeface="ＭＳ Ｐゴシック" charset="-128"/>
                <a:cs typeface="Arial" pitchFamily="34" charset="0"/>
              </a:rPr>
              <a:t>Co.LTD</a:t>
            </a: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長崎県佐世保市</a:t>
            </a:r>
            <a:r>
              <a:rPr kumimoji="1" lang="ja-JP" altLang="en-US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卸本町</a:t>
            </a:r>
            <a:r>
              <a:rPr kumimoji="1" lang="en-US" altLang="ja-JP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25</a:t>
            </a:r>
            <a:r>
              <a:rPr lang="en-US" altLang="ja-JP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-2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Tel: </a:t>
            </a:r>
            <a:r>
              <a:rPr lang="de-DE" altLang="ja-JP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</a:t>
            </a:r>
            <a:r>
              <a:rPr lang="de-DE" altLang="ja-JP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32</a:t>
            </a:r>
            <a:r>
              <a:rPr lang="de-DE" altLang="ja-JP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5303</a:t>
            </a:r>
            <a:endParaRPr lang="de-DE" altLang="ja-JP" sz="1600" dirty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Fax</a:t>
            </a:r>
            <a:r>
              <a:rPr lang="de-DE" altLang="ja-JP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en-US" altLang="ja-JP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0956-31-1031</a:t>
            </a: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6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0"/>
              </a:rPr>
              <a:t>info@multimetall.jp</a:t>
            </a:r>
            <a:r>
              <a:rPr lang="de-DE" altLang="ja-JP" sz="16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br>
              <a:rPr lang="de-DE" altLang="ja-JP" sz="16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6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www.multimetall.jp</a:t>
            </a:r>
            <a:r>
              <a:rPr lang="de-DE" altLang="ja-JP" sz="16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/</a:t>
            </a:r>
            <a:endParaRPr lang="de-DE" altLang="ja-JP" sz="1600" dirty="0" smtClean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endParaRPr lang="de-DE" altLang="ja-JP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defRPr/>
            </a:pPr>
            <a:endParaRPr kumimoji="1" lang="ja-JP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2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MM-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ﾒﾀﾙ　</a:t>
            </a:r>
            <a:r>
              <a:rPr lang="en-US" altLang="ja-JP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ｽﾁｰﾙｾﾗﾐｯｸ　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硬化剤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赤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en-US" altLang="ja-JP" sz="1800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002060"/>
                </a:solidFill>
              </a:rPr>
              <a:t>・ﾐｷｼﾝｸﾞﾌﾟﾚｰﾄ　・ﾐｷｼﾝｸﾞｽﾃｨｯｸ　・計量ｽﾌﾟｰﾝ</a:t>
            </a:r>
            <a:r>
              <a:rPr kumimoji="1" lang="en-US" altLang="ja-JP" dirty="0" smtClean="0">
                <a:solidFill>
                  <a:srgbClr val="002060"/>
                </a:solidFill>
              </a:rPr>
              <a:t>(</a:t>
            </a:r>
            <a:r>
              <a:rPr kumimoji="1" lang="ja-JP" altLang="en-US" dirty="0" smtClean="0">
                <a:solidFill>
                  <a:srgbClr val="002060"/>
                </a:solidFill>
              </a:rPr>
              <a:t>赤</a:t>
            </a:r>
            <a:r>
              <a:rPr lang="en-US" altLang="ja-JP" dirty="0" smtClean="0">
                <a:solidFill>
                  <a:srgbClr val="002060"/>
                </a:solidFill>
              </a:rPr>
              <a:t>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57158" y="6143644"/>
            <a:ext cx="881103" cy="478750"/>
          </a:xfrm>
          <a:prstGeom prst="rect">
            <a:avLst/>
          </a:prstGeom>
          <a:noFill/>
        </p:spPr>
      </p:pic>
      <p:pic>
        <p:nvPicPr>
          <p:cNvPr id="9" name="Picture 7" descr="3280 O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03" b="703"/>
          <a:stretch>
            <a:fillRect/>
          </a:stretch>
        </p:blipFill>
        <p:spPr>
          <a:xfrm>
            <a:off x="1368000" y="612770"/>
            <a:ext cx="6340983" cy="4755736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ﾏｰｷﾝｸﾞと塗布範囲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ja-JP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･ 最初に漏れ部を特定出来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る事が一番重要です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ja-JP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・補修部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穴や亀裂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の中心か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ら約 </a:t>
            </a:r>
            <a:r>
              <a:rPr lang="en-US" altLang="ja-JP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4cm  </a:t>
            </a:r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が最低塗布範囲</a:t>
            </a:r>
            <a:endParaRPr lang="en-US" altLang="ja-JP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の目安です</a:t>
            </a:r>
            <a:endParaRPr kumimoji="1" lang="ja-JP" altLang="en-US" dirty="0"/>
          </a:p>
        </p:txBody>
      </p:sp>
      <p:pic>
        <p:nvPicPr>
          <p:cNvPr id="9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表面処理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altLang="ja-JP" sz="16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・接着力を高める表面処理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は、塗装をはがし、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母材素地を出し傷を付ける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事です、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磨く様に滑らかにするので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はありません</a:t>
            </a:r>
          </a:p>
          <a:p>
            <a:endParaRPr kumimoji="1" lang="ja-JP" altLang="en-US" dirty="0"/>
          </a:p>
        </p:txBody>
      </p:sp>
      <p:pic>
        <p:nvPicPr>
          <p:cNvPr id="10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硬化剤の計量</a:t>
            </a:r>
            <a:r>
              <a:rPr kumimoji="1"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kumimoji="1"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1"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・金属ﾍﾗで取り出し計量ｽﾌﾟｰ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ﾝの小さい方に盛り付けて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擦り切る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注：　硬化剤 </a:t>
            </a:r>
            <a:r>
              <a:rPr lang="en-US" altLang="ja-JP" b="1" dirty="0" smtClean="0">
                <a:solidFill>
                  <a:srgbClr val="FF0000"/>
                </a:solidFill>
              </a:rPr>
              <a:t>(</a:t>
            </a:r>
            <a:r>
              <a:rPr lang="ja-JP" altLang="en-US" b="1" dirty="0" smtClean="0">
                <a:solidFill>
                  <a:srgbClr val="FF0000"/>
                </a:solidFill>
              </a:rPr>
              <a:t>赤</a:t>
            </a:r>
            <a:r>
              <a:rPr lang="en-US" altLang="ja-JP" b="1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/>
              <a:t>の名称と中身の色</a:t>
            </a:r>
            <a:endParaRPr lang="en-US" altLang="ja-JP" dirty="0" smtClean="0"/>
          </a:p>
          <a:p>
            <a:r>
              <a:rPr lang="ja-JP" altLang="en-US" dirty="0" smtClean="0"/>
              <a:t>　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白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は無関係です</a:t>
            </a:r>
          </a:p>
          <a:p>
            <a:endParaRPr lang="en-US" altLang="ja-JP" sz="1600" dirty="0" smtClean="0">
              <a:solidFill>
                <a:srgbClr val="00206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6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硬化剤の計量　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・金属ﾍﾗで取り出して、計量ｽ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ﾌﾟｰﾝに盛り付け、平らに擦</a:t>
            </a:r>
            <a:endParaRPr lang="en-US" altLang="ja-JP" sz="1800" dirty="0" smtClean="0">
              <a:solidFill>
                <a:srgbClr val="002060"/>
              </a:solidFill>
            </a:endParaRPr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　り切りします</a:t>
            </a:r>
          </a:p>
          <a:p>
            <a:endParaRPr kumimoji="1" lang="ja-JP" altLang="en-US" dirty="0"/>
          </a:p>
        </p:txBody>
      </p:sp>
      <p:pic>
        <p:nvPicPr>
          <p:cNvPr id="13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ja-JP" alt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　硬化剤の計量　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(3)</a:t>
            </a:r>
            <a:b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sz="1800" dirty="0" smtClean="0">
                <a:solidFill>
                  <a:srgbClr val="002060"/>
                </a:solidFill>
              </a:rPr>
              <a:t>・ﾌﾟﾚｰﾄ上に取り出して置く</a:t>
            </a:r>
            <a:endParaRPr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12" name="Picture 2" descr="D:\ﾏﾙﾁﾒﾀﾙ\www.polymermetal.com\pics\ﾄﾚｰﾄﾞﾏｰ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28596" y="5857892"/>
            <a:ext cx="918346" cy="498986"/>
          </a:xfrm>
          <a:prstGeom prst="rect">
            <a:avLst/>
          </a:prstGeom>
          <a:noFill/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522</Words>
  <Application>Microsoft Office PowerPoint</Application>
  <PresentationFormat>画面に合わせる (4:3)</PresentationFormat>
  <Paragraphs>198</Paragraphs>
  <Slides>32</Slides>
  <Notes>2</Notes>
  <HiddenSlides>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Office テーマ</vt:lpstr>
      <vt:lpstr>グラフ</vt:lpstr>
      <vt:lpstr>“油漏れの補修”</vt:lpstr>
      <vt:lpstr>ＭＭ-ﾒﾀﾙ oL-ｽﾁｰﾙｾﾗﾐｯｸ と油の付着した鋼板との接合部分　　　　顕微鏡写真 (倍率100倍)　</vt:lpstr>
      <vt:lpstr>PowerPoint プレゼンテーション</vt:lpstr>
      <vt:lpstr>PowerPoint プレゼンテーション</vt:lpstr>
      <vt:lpstr>1.　ﾏｰｷﾝｸﾞと塗布範囲</vt:lpstr>
      <vt:lpstr>2.　表面処理 </vt:lpstr>
      <vt:lpstr>3.　硬化剤の計量　 </vt:lpstr>
      <vt:lpstr>4.　硬化剤の計量　(2) </vt:lpstr>
      <vt:lpstr>5.　硬化剤の計量　(3) </vt:lpstr>
      <vt:lpstr>6.　本剤の計量 (1) 　</vt:lpstr>
      <vt:lpstr>7.　本剤の計量 (2) </vt:lpstr>
      <vt:lpstr>8.　本剤の計量 (3) </vt:lpstr>
      <vt:lpstr>9.　二液の混合 (1) </vt:lpstr>
      <vt:lpstr>10.　二液の混合 (2) </vt:lpstr>
      <vt:lpstr>11.　油種は問いません </vt:lpstr>
      <vt:lpstr>12.　油をかけて 油の漏れ出る表面を作る</vt:lpstr>
      <vt:lpstr>13.　油で覆われた表面 </vt:lpstr>
      <vt:lpstr>14.　陥没を防ぐ場合は・・ </vt:lpstr>
      <vt:lpstr>15.　状況を考えた工夫 </vt:lpstr>
      <vt:lpstr>16.　最初に薄く擦り付け 　　　る</vt:lpstr>
      <vt:lpstr>17.　油の上に乗せる様な 　　　施工はいけません。</vt:lpstr>
      <vt:lpstr>18.　薄く塗った上に押し 　　　付けていく</vt:lpstr>
      <vt:lpstr>19.　必要な厚みを足して 　　　いく</vt:lpstr>
      <vt:lpstr>20.　金属ﾍﾗの使い方 </vt:lpstr>
      <vt:lpstr>21.　クロス掛けに厚みを 　　　増していく</vt:lpstr>
      <vt:lpstr>22.　油漏れ補修完了 </vt:lpstr>
      <vt:lpstr>23.　耐圧･耐熱性を補強 　　　して終了</vt:lpstr>
      <vt:lpstr>補修部が振動・波打する部位の場合</vt:lpstr>
      <vt:lpstr>PowerPoint プレゼンテーション</vt:lpstr>
      <vt:lpstr>マルチメタル社製 ポリマーメタル® </vt:lpstr>
      <vt:lpstr>“マルチメタル”＆インターネット</vt:lpstr>
      <vt:lpstr>MM製品は各国船級協会から認証されています。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“油面に接着”</dc:title>
  <dc:creator>楠本一仁</dc:creator>
  <cp:keywords>直接接着法“ﾀﾞｲﾚｸﾄﾎﾞﾝﾃﾞｨﾝｸﾞ”</cp:keywords>
  <cp:lastModifiedBy>kusumoto</cp:lastModifiedBy>
  <cp:revision>187</cp:revision>
  <dcterms:created xsi:type="dcterms:W3CDTF">2008-08-12T08:06:01Z</dcterms:created>
  <dcterms:modified xsi:type="dcterms:W3CDTF">2012-12-06T09:01:12Z</dcterms:modified>
</cp:coreProperties>
</file>